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374" r:id="rId2"/>
    <p:sldId id="328" r:id="rId3"/>
    <p:sldId id="375" r:id="rId4"/>
    <p:sldId id="339" r:id="rId5"/>
    <p:sldId id="341" r:id="rId6"/>
    <p:sldId id="343" r:id="rId7"/>
    <p:sldId id="330" r:id="rId8"/>
    <p:sldId id="333" r:id="rId9"/>
    <p:sldId id="346" r:id="rId10"/>
    <p:sldId id="378" r:id="rId11"/>
    <p:sldId id="377" r:id="rId12"/>
    <p:sldId id="362" r:id="rId13"/>
    <p:sldId id="352" r:id="rId14"/>
    <p:sldId id="360" r:id="rId15"/>
    <p:sldId id="357" r:id="rId16"/>
    <p:sldId id="366" r:id="rId17"/>
    <p:sldId id="303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50B17"/>
    <a:srgbClr val="004821"/>
    <a:srgbClr val="00A44A"/>
    <a:srgbClr val="FFFF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3526" autoAdjust="0"/>
    <p:restoredTop sz="94660"/>
  </p:normalViewPr>
  <p:slideViewPr>
    <p:cSldViewPr>
      <p:cViewPr varScale="1">
        <p:scale>
          <a:sx n="68" d="100"/>
          <a:sy n="68" d="100"/>
        </p:scale>
        <p:origin x="-121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99C75B-8561-4D4B-A6E5-ACCA3A2B872F}" type="datetimeFigureOut">
              <a:rPr lang="ru-RU" smtClean="0"/>
              <a:pPr/>
              <a:t>26.03.2023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B31AE87-6287-4F56-AB37-B93F06A5436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163308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26.03.2023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26.03.2023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26.03.2023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26.03.2023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7.jpe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jpeg"/><Relationship Id="rId10" Type="http://schemas.openxmlformats.org/officeDocument/2006/relationships/image" Target="../media/image13.jpeg"/><Relationship Id="rId4" Type="http://schemas.openxmlformats.org/officeDocument/2006/relationships/image" Target="../media/image6.png"/><Relationship Id="rId9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8721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с одним вырезанным скругленным углом 2"/>
          <p:cNvSpPr/>
          <p:nvPr/>
        </p:nvSpPr>
        <p:spPr>
          <a:xfrm>
            <a:off x="755576" y="1412776"/>
            <a:ext cx="8208912" cy="5256584"/>
          </a:xfrm>
          <a:prstGeom prst="snip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785786" y="260648"/>
            <a:ext cx="7572428" cy="864096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8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8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8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Этапы использования мнемотехники</a:t>
            </a:r>
          </a:p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в музыкально - ритмических движениях:</a:t>
            </a:r>
          </a:p>
          <a:p>
            <a:pPr algn="ctr"/>
            <a:endParaRPr lang="ru-RU" sz="2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4513" name="Rectangle 1"/>
          <p:cNvSpPr>
            <a:spLocks noChangeArrowheads="1"/>
          </p:cNvSpPr>
          <p:nvPr/>
        </p:nvSpPr>
        <p:spPr bwMode="auto">
          <a:xfrm>
            <a:off x="1043608" y="1443872"/>
            <a:ext cx="7200800" cy="55399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24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1.</a:t>
            </a: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Рассматривание карточек, схем и разбор того, что на них изображено </a:t>
            </a:r>
            <a:r>
              <a:rPr lang="ru-RU" sz="24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400" i="1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 каждую смену музыкальной фразы танцевальных движений придумывается картинка-изображение, таким образом, весь танец зарисовывается схематически). </a:t>
            </a:r>
            <a:endParaRPr lang="ru-RU" sz="2400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2.</a:t>
            </a: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Осуществляется перекодирование информации, т. е. преобразование из абстрактных символов в образы.</a:t>
            </a:r>
          </a:p>
          <a:p>
            <a:r>
              <a:rPr lang="ru-RU" sz="24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3.</a:t>
            </a: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После перекодирования осуществляется исполнение танцевальных движений </a:t>
            </a:r>
          </a:p>
          <a:p>
            <a:r>
              <a:rPr lang="ru-RU" sz="24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400" i="1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ребёнок по памяти, используя графическое изображение, воспроизводит танец или перестроение целиком)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lang="ru-RU" sz="2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4" descr="https://kartinkin.net/uploads/posts/2022-03/1648241644_38-kartinkin-net-p-detskie-tantsi-kartinki-39.pn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48264" y="3501008"/>
            <a:ext cx="1944216" cy="2664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2195736" y="204209"/>
            <a:ext cx="482453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Восприятие музыки</a:t>
            </a:r>
            <a:endParaRPr kumimoji="0" lang="ru-RU" sz="2800" b="1" i="1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Рисунок 3" descr="https://fsd.multiurok.ru/html/2020/04/22/s_5ea044f062dc8/1427035_3.jpe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836712"/>
            <a:ext cx="7200800" cy="5688632"/>
          </a:xfrm>
          <a:prstGeom prst="rect">
            <a:avLst/>
          </a:prstGeom>
          <a:noFill/>
          <a:ln w="9525">
            <a:solidFill>
              <a:srgbClr val="00206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с одним вырезанным скругленным углом 2"/>
          <p:cNvSpPr/>
          <p:nvPr/>
        </p:nvSpPr>
        <p:spPr>
          <a:xfrm>
            <a:off x="714316" y="1628800"/>
            <a:ext cx="7962140" cy="5040560"/>
          </a:xfrm>
          <a:prstGeom prst="snip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785786" y="260648"/>
            <a:ext cx="7572428" cy="936104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8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8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8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Этапы использования мнемотехники</a:t>
            </a:r>
          </a:p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в восприятии музыки:</a:t>
            </a:r>
          </a:p>
          <a:p>
            <a:pPr algn="ctr"/>
            <a:endParaRPr lang="ru-RU" sz="2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4513" name="Rectangle 1"/>
          <p:cNvSpPr>
            <a:spLocks noChangeArrowheads="1"/>
          </p:cNvSpPr>
          <p:nvPr/>
        </p:nvSpPr>
        <p:spPr bwMode="auto">
          <a:xfrm>
            <a:off x="1331640" y="1909989"/>
            <a:ext cx="6912768" cy="44319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</a:t>
            </a: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Композитор. Название произведения.                                                                                 </a:t>
            </a: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</a:t>
            </a: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Слушание.                                                                                                                                  </a:t>
            </a: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</a:t>
            </a: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Анализ музыкального произведения:                                                                                                                                     Какие чувства передаёт музыка?  </a:t>
            </a:r>
            <a:r>
              <a:rPr kumimoji="0" lang="ru-RU" sz="2400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(Эмоциональное содержание музыки.)                                  </a:t>
            </a: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 чём рассказывает музыка?                                                      </a:t>
            </a:r>
            <a:r>
              <a:rPr kumimoji="0" lang="ru-RU" sz="2400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(Характер, настроение.)                                                           </a:t>
            </a: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Как рассказывает музыка?                                                         </a:t>
            </a:r>
            <a:r>
              <a:rPr kumimoji="0" lang="ru-RU" sz="2400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(Выразительные средства исполнения.)                                         </a:t>
            </a: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4.</a:t>
            </a: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Вывод.                                                                          (Рассказ детей о произведении по мнемосхемам.) 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2" descr="https://postila.ru/data/02/4a/f7/f7/024af7f7ad347a21e126e920eb454eb24b71676013245eddb291b2c1a77cdf3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56176" y="2852936"/>
            <a:ext cx="2520280" cy="266429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2267744" y="203192"/>
            <a:ext cx="4752528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</a:t>
            </a:r>
            <a:r>
              <a:rPr lang="ru-RU" sz="32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Пение</a:t>
            </a:r>
            <a:endParaRPr kumimoji="0" lang="ru-RU" sz="3200" b="1" i="1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Рисунок 2" descr="https://i.pinimg.com/originals/8b/26/13/8b2613a1db59f33f070ec31004cd7e83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640" y="1052736"/>
            <a:ext cx="6552728" cy="5112568"/>
          </a:xfrm>
          <a:prstGeom prst="rect">
            <a:avLst/>
          </a:prstGeom>
          <a:noFill/>
          <a:ln w="9525">
            <a:solidFill>
              <a:srgbClr val="0070C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928662" y="332656"/>
            <a:ext cx="7429552" cy="936104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Этапы использования мнемотехники</a:t>
            </a:r>
          </a:p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при разучивании песенного материала:</a:t>
            </a:r>
            <a:endParaRPr lang="ru-RU" sz="28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637288" y="3244334"/>
            <a:ext cx="2551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-</a:t>
            </a:r>
            <a:endParaRPr lang="ru-RU" dirty="0"/>
          </a:p>
        </p:txBody>
      </p:sp>
      <p:sp>
        <p:nvSpPr>
          <p:cNvPr id="4" name="Прямоугольник с одним вырезанным скругленным углом 3"/>
          <p:cNvSpPr/>
          <p:nvPr/>
        </p:nvSpPr>
        <p:spPr>
          <a:xfrm>
            <a:off x="683568" y="1484784"/>
            <a:ext cx="8064896" cy="4392488"/>
          </a:xfrm>
          <a:prstGeom prst="snip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1.</a:t>
            </a: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Прослушивание песенного </a:t>
            </a: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материала.                                                                                       </a:t>
            </a:r>
            <a:r>
              <a:rPr lang="ru-RU" sz="24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2.</a:t>
            </a: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Беседа о характере и </a:t>
            </a: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содержании.                                                                                                 </a:t>
            </a:r>
            <a:r>
              <a:rPr lang="ru-RU" sz="24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3.</a:t>
            </a: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Рассматривание таблиц с определением текстового значения каждой </a:t>
            </a: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картинки.                    </a:t>
            </a:r>
            <a:r>
              <a:rPr lang="ru-RU" sz="24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Разучивание по фразам при помощи соответствующих  </a:t>
            </a:r>
            <a:r>
              <a:rPr lang="ru-RU" sz="24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мнемоквадратов</a:t>
            </a: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        (карточка – изображение с закодированной информацией</a:t>
            </a: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).                                                                           </a:t>
            </a:r>
            <a:r>
              <a:rPr lang="ru-RU" sz="2400" b="1" i="1" dirty="0" smtClean="0">
                <a:solidFill>
                  <a:srgbClr val="B50B17"/>
                </a:solidFill>
                <a:latin typeface="Times New Roman" pitchFamily="18" charset="0"/>
                <a:cs typeface="Times New Roman" pitchFamily="18" charset="0"/>
              </a:rPr>
              <a:t>5.</a:t>
            </a: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Исполнение при помощи </a:t>
            </a:r>
            <a:r>
              <a:rPr lang="ru-RU" sz="24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мнемотаблицы</a:t>
            </a: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sz="24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2" descr="https://www.clipartmax.com/png/full/14-144438_choir-1-school-choir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48264" y="2420888"/>
            <a:ext cx="1872208" cy="201622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>
            <a:noAutofit/>
          </a:bodyPr>
          <a:lstStyle/>
          <a:p>
            <a:r>
              <a:rPr lang="ru-RU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Игра на детских музыкальных инструментах</a:t>
            </a:r>
            <a:endParaRPr lang="ru-RU" sz="28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http://sitesecoles.ac-poitiers.fr/louzy/sites/louzy/IMG/jpg/doc1_01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624" y="908720"/>
            <a:ext cx="6840760" cy="5328592"/>
          </a:xfrm>
          <a:prstGeom prst="rect">
            <a:avLst/>
          </a:prstGeom>
          <a:noFill/>
          <a:ln w="9525">
            <a:solidFill>
              <a:srgbClr val="0070C0"/>
            </a:solidFill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с одним вырезанным скругленным углом 2"/>
          <p:cNvSpPr/>
          <p:nvPr/>
        </p:nvSpPr>
        <p:spPr>
          <a:xfrm>
            <a:off x="899592" y="1844824"/>
            <a:ext cx="7200800" cy="4464496"/>
          </a:xfrm>
          <a:prstGeom prst="snip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4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1.</a:t>
            </a: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Слушание </a:t>
            </a: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музыки.</a:t>
            </a: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2.</a:t>
            </a: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Беседа о характере произведения и инструментах, которые подойдут к </a:t>
            </a: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пьесе.</a:t>
            </a: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3.</a:t>
            </a: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Разбор</a:t>
            </a:r>
            <a:r>
              <a:rPr lang="ru-RU" sz="24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4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раскодировка</a:t>
            </a:r>
            <a:r>
              <a:rPr lang="ru-RU" sz="24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4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мнемотаблицы</a:t>
            </a: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 ритмического </a:t>
            </a: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рисунка.</a:t>
            </a: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Исполнение ритмического рисунка </a:t>
            </a:r>
          </a:p>
          <a:p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 помощью </a:t>
            </a:r>
            <a:r>
              <a:rPr lang="ru-RU" sz="24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мнемотаблицы</a:t>
            </a: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sz="24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785786" y="188640"/>
            <a:ext cx="7572428" cy="1368152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8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8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8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Этапы использования мнемотехники</a:t>
            </a:r>
          </a:p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в игре на детских музыкальных инструментах:</a:t>
            </a:r>
          </a:p>
          <a:p>
            <a:pPr algn="ctr"/>
            <a:endParaRPr lang="ru-RU" sz="2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3" descr="https://avatars.mds.yandex.net/get-pdb/1526388/f68c3bfb-cfc2-427b-9719-b0a27399829c/s120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23244" y="4425354"/>
            <a:ext cx="1733604" cy="1800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с одним вырезанным скругленным углом 2"/>
          <p:cNvSpPr/>
          <p:nvPr/>
        </p:nvSpPr>
        <p:spPr>
          <a:xfrm>
            <a:off x="539552" y="548680"/>
            <a:ext cx="8136904" cy="5832648"/>
          </a:xfrm>
          <a:prstGeom prst="snip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r">
              <a:lnSpc>
                <a:spcPct val="150000"/>
              </a:lnSpc>
            </a:pPr>
            <a:r>
              <a:rPr lang="ru-RU" sz="2400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</a:t>
            </a:r>
          </a:p>
          <a:p>
            <a:pPr algn="ctr">
              <a:lnSpc>
                <a:spcPct val="150000"/>
              </a:lnSpc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</a:t>
            </a:r>
            <a:endParaRPr lang="ru-RU" sz="2800" dirty="0" smtClean="0"/>
          </a:p>
          <a:p>
            <a:pPr algn="ctr">
              <a:lnSpc>
                <a:spcPct val="150000"/>
              </a:lnSpc>
            </a:pPr>
            <a:endParaRPr lang="ru-RU" sz="2800" b="1" i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</a:pPr>
            <a:endParaRPr lang="ru-RU" sz="2800" b="1" i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</a:t>
            </a:r>
          </a:p>
          <a:p>
            <a:pPr algn="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endParaRPr lang="ru-RU" sz="2800" dirty="0"/>
          </a:p>
        </p:txBody>
      </p:sp>
      <p:sp>
        <p:nvSpPr>
          <p:cNvPr id="148481" name="Rectangle 1"/>
          <p:cNvSpPr>
            <a:spLocks noChangeArrowheads="1"/>
          </p:cNvSpPr>
          <p:nvPr/>
        </p:nvSpPr>
        <p:spPr bwMode="auto">
          <a:xfrm>
            <a:off x="611560" y="962084"/>
            <a:ext cx="7632848" cy="16619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«Расскажи – и я забуду, покажи – и я запомню, дай попробовать - и я пойму…»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(китайская пословица)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48482" name="Picture 2" descr="https://abrakadabra.fun/uploads/posts/2022-03/1647292959_22-abrakadabra-fun-p-skripichnii-klyuch-na-prozrachnom-fone-64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2" y="2420888"/>
            <a:ext cx="7056784" cy="3672408"/>
          </a:xfrm>
          <a:prstGeom prst="rect">
            <a:avLst/>
          </a:prstGeom>
          <a:noFill/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755576" y="1988840"/>
            <a:ext cx="1728191" cy="16561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 xmlns:lc="http://schemas.openxmlformats.org/drawingml/2006/lockedCanvas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xmlns:lc="http://schemas.openxmlformats.org/drawingml/2006/lockedCanvas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 xmlns:lc="http://schemas.openxmlformats.org/drawingml/2006/lockedCanvas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одним вырезанным скругленным углом 4"/>
          <p:cNvSpPr/>
          <p:nvPr/>
        </p:nvSpPr>
        <p:spPr>
          <a:xfrm>
            <a:off x="214282" y="2928934"/>
            <a:ext cx="8572560" cy="3456384"/>
          </a:xfrm>
          <a:prstGeom prst="snip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2800" b="1" u="sng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400" b="1" u="sng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400" b="1" u="sng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000" b="1" u="sng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000" b="1" u="sng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000" b="1" u="sng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Задачи мнемотехники:</a:t>
            </a:r>
          </a:p>
          <a:p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осваивать методы и приёмы запоминания, осознанно применять их на практике;</a:t>
            </a:r>
          </a:p>
          <a:p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формировать ассоциативное мышление;</a:t>
            </a:r>
          </a:p>
          <a:p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развивать зрительную, слуховую память, внимание, воображение.</a:t>
            </a:r>
          </a:p>
          <a:p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с одним вырезанным скругленным углом 6"/>
          <p:cNvSpPr/>
          <p:nvPr/>
        </p:nvSpPr>
        <p:spPr>
          <a:xfrm>
            <a:off x="214282" y="365797"/>
            <a:ext cx="8572560" cy="2379684"/>
          </a:xfrm>
          <a:prstGeom prst="snip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1400" b="1" u="sng" dirty="0" smtClean="0">
              <a:latin typeface="Times New Roman" pitchFamily="18" charset="0"/>
              <a:cs typeface="Times New Roman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1400" b="1" u="sng" dirty="0" smtClean="0">
              <a:latin typeface="Times New Roman" pitchFamily="18" charset="0"/>
              <a:cs typeface="Times New Roman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1400" b="1" u="sng" dirty="0" smtClean="0">
              <a:latin typeface="Times New Roman" pitchFamily="18" charset="0"/>
              <a:cs typeface="Times New Roman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1400" b="1" u="sng" dirty="0" smtClean="0">
              <a:latin typeface="Times New Roman" pitchFamily="18" charset="0"/>
              <a:cs typeface="Times New Roman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1400" b="1" u="sng" dirty="0" smtClean="0">
              <a:latin typeface="Times New Roman" pitchFamily="18" charset="0"/>
              <a:cs typeface="Times New Roman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1400" b="1" u="sng" dirty="0" smtClean="0">
              <a:latin typeface="Times New Roman" pitchFamily="18" charset="0"/>
              <a:cs typeface="Times New Roman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1400" b="1" u="sng" dirty="0" smtClean="0">
              <a:latin typeface="Times New Roman" pitchFamily="18" charset="0"/>
              <a:cs typeface="Times New Roman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1400" b="1" u="sng" dirty="0" smtClean="0">
              <a:latin typeface="Times New Roman" pitchFamily="18" charset="0"/>
              <a:cs typeface="Times New Roman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1400" b="1" u="sng" dirty="0" smtClean="0">
              <a:latin typeface="Times New Roman" pitchFamily="18" charset="0"/>
              <a:cs typeface="Times New Roman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1400" b="1" u="sng" dirty="0" smtClean="0">
              <a:latin typeface="Times New Roman" pitchFamily="18" charset="0"/>
              <a:cs typeface="Times New Roman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1400" b="1" u="sng" dirty="0" smtClean="0">
              <a:latin typeface="Times New Roman" pitchFamily="18" charset="0"/>
              <a:cs typeface="Times New Roman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1400" b="1" u="sng" dirty="0" smtClean="0">
              <a:latin typeface="Times New Roman" pitchFamily="18" charset="0"/>
              <a:cs typeface="Times New Roman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1400" b="1" u="sng" dirty="0" smtClean="0">
              <a:latin typeface="Times New Roman" pitchFamily="18" charset="0"/>
              <a:cs typeface="Times New Roman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1400" b="1" u="sng" dirty="0" smtClean="0">
              <a:latin typeface="Times New Roman" pitchFamily="18" charset="0"/>
              <a:cs typeface="Times New Roman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1400" b="1" u="sng" dirty="0" smtClean="0">
              <a:latin typeface="Times New Roman" pitchFamily="18" charset="0"/>
              <a:cs typeface="Times New Roman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1400" b="1" u="sng" dirty="0" smtClean="0">
              <a:latin typeface="Times New Roman" pitchFamily="18" charset="0"/>
              <a:cs typeface="Times New Roman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1400" b="1" u="sng" dirty="0" smtClean="0">
              <a:latin typeface="Times New Roman" pitchFamily="18" charset="0"/>
              <a:cs typeface="Times New Roman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1400" b="1" u="sng" dirty="0" smtClean="0">
              <a:latin typeface="Times New Roman" pitchFamily="18" charset="0"/>
              <a:cs typeface="Times New Roman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Цель обучения мнемотехнике: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Развитие общих музыкальных способностей дошкольников посредством мнемотехники.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67544" y="404664"/>
            <a:ext cx="792088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Мнемотехника  </a:t>
            </a: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переводе с греческого  -                      «искусство запоминания».</a:t>
            </a:r>
          </a:p>
          <a:p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Это технология развития памяти, система методов и приёмов, обеспечивающих эффективное запоминание, сохранение и воспроизведение информации.</a:t>
            </a:r>
          </a:p>
        </p:txBody>
      </p:sp>
      <p:pic>
        <p:nvPicPr>
          <p:cNvPr id="6" name="Рисунок 5" descr="https://phonoteka.org/uploads/posts/2021-04/1619317929_29-phonoteka_org-p-fon-dlya-prezentatsii-logopeda-31.png"/>
          <p:cNvPicPr/>
          <p:nvPr/>
        </p:nvPicPr>
        <p:blipFill>
          <a:blip r:embed="rId2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o="urn:schemas-microsoft-com:office:office" xmlns:v="urn:schemas-microsoft-com:vml" xmlns:w10="urn:schemas-microsoft-com:office:word" xmlns:w="http://schemas.openxmlformats.org/wordprocessingml/2006/main" xmlns="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6588224" y="3068960"/>
            <a:ext cx="1512168" cy="1440160"/>
          </a:xfrm>
          <a:prstGeom prst="rect">
            <a:avLst/>
          </a:prstGeom>
          <a:noFill/>
          <a:extLst>
            <a:ext uri="{909E8E84-426E-40DD-AFC4-6F175D3DCCD1}">
              <a14:hiddenFill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o="urn:schemas-microsoft-com:office:office" xmlns:v="urn:schemas-microsoft-com:vml" xmlns:w10="urn:schemas-microsoft-com:office:word" xmlns:w="http://schemas.openxmlformats.org/wordprocessingml/2006/main" xmlns="" xmlns:a14="http://schemas.microsoft.com/office/drawing/2010/main" xmlns:pic="http://schemas.openxmlformats.org/drawingml/2006/picture" xmlns:lc="http://schemas.openxmlformats.org/drawingml/2006/lockedCanvas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6673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357158" y="332656"/>
            <a:ext cx="8358246" cy="3096344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Мнемоквадрат –  </a:t>
            </a:r>
            <a:r>
              <a:rPr lang="ru-RU" sz="2800" b="1" i="1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это отдельная карточка — изображение с закодированной информацией. Рисунок в квадрате обозначает, либо одно слово или словосочетание, либо простое предложение. Это может быть как предмет, так и действие.               </a:t>
            </a:r>
          </a:p>
        </p:txBody>
      </p:sp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2699792" y="3500438"/>
            <a:ext cx="316835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</a:t>
            </a:r>
            <a:r>
              <a:rPr kumimoji="0" lang="ru-RU" sz="2800" b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немоквадрат</a:t>
            </a:r>
            <a:endParaRPr kumimoji="0" lang="ru-RU" sz="2800" b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53" name="Picture 4" descr="C:\Users\Лена\Desktop\df8b211fb8a643c1306bcb59ba0bb7da_cut-photo.ru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83768" y="4077072"/>
            <a:ext cx="3168352" cy="259228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357158" y="188640"/>
            <a:ext cx="8358246" cy="3528392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Мнемодорожка</a:t>
            </a:r>
            <a:r>
              <a:rPr lang="ru-RU" sz="2800" b="1" i="1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– это последовательность четырёх или более мнемоквадратов, расположенных линейно. Рисунок в каждом квадрате, соответствует одному слову или словосочетанию. Опираясь на изображения, ребёнок составляет рассказ из нескольких простых предложений. </a:t>
            </a:r>
            <a:endParaRPr lang="ru-RU" sz="2800" b="1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3203848" y="3838005"/>
            <a:ext cx="338437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</a:t>
            </a:r>
            <a:r>
              <a:rPr kumimoji="0" lang="ru-RU" sz="2800" b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немодорожка</a:t>
            </a:r>
            <a:endParaRPr kumimoji="0" lang="ru-RU" sz="2800" b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9" name="Picture 4" descr="C:\Users\Лена\Desktop\df8b211fb8a643c1306bcb59ba0bb7da_cut-photo.ru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624" y="4581128"/>
            <a:ext cx="1440160" cy="172819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pic>
        <p:nvPicPr>
          <p:cNvPr id="30" name="Picture 3" descr="https://azpng.com/png/2019/05/26/water-drop-droplet-clipart-transparen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27784" y="4581128"/>
            <a:ext cx="1656184" cy="172819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pic>
        <p:nvPicPr>
          <p:cNvPr id="31" name="Picture 4" descr="https://thumbs.dreamstime.com/b/%D0%BA%D1%80%D0%B0%D1%81%D0%BD%D1%8B%D0%B5-%D1%80%D0%B5%D0%B7%D0%B8%D0%BD%D0%BE%D0%B2%D1%8B%D0%B5-%D0%B1%D0%BE%D1%82%D0%B8%D0%BD%D0%BA%D0%B8-%D1%81-%D0%BF%D0%B0%D0%B4%D0%B5%D0%BD%D0%B8%D1%8F%D0%BC%D0%B8-%D0%B8-%D0%B2%D1%8B%D0%BF%D0%BB%D0%B5%D1%81%D0%BA%D0%BE%D0%BC-%D0%B4%D0%BE%D0%B6%D0%B4%D1%8F-2579982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83968" y="4581128"/>
            <a:ext cx="1728192" cy="172819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pic>
        <p:nvPicPr>
          <p:cNvPr id="32" name="Picture 3" descr="https://azpng.com/png/2019/05/26/water-drop-droplet-clipart-transparen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40152" y="4581128"/>
            <a:ext cx="1656184" cy="172819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357158" y="188640"/>
            <a:ext cx="8358246" cy="3096344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Мнемотаблица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</a:t>
            </a:r>
            <a:r>
              <a:rPr lang="ru-RU" sz="2800" b="1" i="1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 это таблица, поделённая на квадраты, в каждый из квадратов заложена определённая информация. </a:t>
            </a:r>
          </a:p>
          <a:p>
            <a:r>
              <a:rPr lang="ru-RU" sz="2800" b="1" i="1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Каждому изображению в квадрате соответствует слово или словосочетание.                 При помощи мнемотаблиц легко можно запомнить большой объём информации.</a:t>
            </a:r>
            <a:endParaRPr lang="ru-RU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2915816" y="3214686"/>
            <a:ext cx="601393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М</a:t>
            </a:r>
            <a:r>
              <a:rPr kumimoji="0" lang="ru-RU" sz="2800" b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немотаблица</a:t>
            </a:r>
            <a:endParaRPr kumimoji="0" lang="ru-RU" sz="2800" b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57" name="Picture 4" descr="C:\Users\Лена\Desktop\df8b211fb8a643c1306bcb59ba0bb7da_cut-photo.ru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67744" y="3789040"/>
            <a:ext cx="1152128" cy="86409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pic>
        <p:nvPicPr>
          <p:cNvPr id="58" name="Picture 4" descr="https://thumbs.dreamstime.com/b/%D0%BA%D1%80%D0%B0%D1%81%D0%BD%D1%8B%D0%B5-%D1%80%D0%B5%D0%B7%D0%B8%D0%BD%D0%BE%D0%B2%D1%8B%D0%B5-%D0%B1%D0%BE%D1%82%D0%B8%D0%BD%D0%BA%D0%B8-%D1%81-%D0%BF%D0%B0%D0%B4%D0%B5%D0%BD%D0%B8%D1%8F%D0%BC%D0%B8-%D0%B8-%D0%B2%D1%8B%D0%BF%D0%BB%D0%B5%D1%81%D0%BA%D0%BE%D0%BC-%D0%B4%D0%BE%D0%B6%D0%B4%D1%8F-2579982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99992" y="3789040"/>
            <a:ext cx="1152128" cy="85725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pic>
        <p:nvPicPr>
          <p:cNvPr id="59" name="Picture 3" descr="https://azpng.com/png/2019/05/26/water-drop-droplet-clipart-transparent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652120" y="3789040"/>
            <a:ext cx="1080120" cy="85725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pic>
        <p:nvPicPr>
          <p:cNvPr id="60" name="Picture 2" descr="https://peskarlib.ru/ris/do-pervogo-dozhdya-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267744" y="4725144"/>
            <a:ext cx="1080120" cy="78524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pic>
        <p:nvPicPr>
          <p:cNvPr id="61" name="Picture 9" descr="C:\Users\Лена\Downloads\rain-means-no-play-outside-9547939_cut-photo.ru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flipH="1">
            <a:off x="3419872" y="4725144"/>
            <a:ext cx="1080120" cy="79208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pic>
        <p:nvPicPr>
          <p:cNvPr id="62" name="Picture 2" descr="C:\Users\Лена\Downloads\1125244_1._cut-photo.ru.jpe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572000" y="4725144"/>
            <a:ext cx="1080120" cy="79208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pic>
        <p:nvPicPr>
          <p:cNvPr id="68" name="Picture 3" descr="https://azpng.com/png/2019/05/26/water-drop-droplet-clipart-transparent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24128" y="4725144"/>
            <a:ext cx="1008112" cy="79208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pic>
        <p:nvPicPr>
          <p:cNvPr id="70" name="Picture 9" descr="C:\Users\Лена\Downloads\rain-means-no-play-outside-9547939_cut-photo.ru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 flipH="1">
            <a:off x="5724128" y="5589240"/>
            <a:ext cx="1008112" cy="85725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pic>
        <p:nvPicPr>
          <p:cNvPr id="72" name="Picture 3" descr="https://azpng.com/png/2019/05/26/water-drop-droplet-clipart-transparent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419872" y="5589240"/>
            <a:ext cx="1080120" cy="85725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pic>
        <p:nvPicPr>
          <p:cNvPr id="26" name="Picture 3" descr="https://azpng.com/png/2019/05/26/water-drop-droplet-clipart-transparent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19872" y="3789040"/>
            <a:ext cx="1080120" cy="86409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pic>
        <p:nvPicPr>
          <p:cNvPr id="27" name="Picture 6" descr="https://st.depositphotos.com/1007989/4892/i/950/depositphotos_48929833-stock-photo-listening-boy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2267744" y="5589240"/>
            <a:ext cx="1080120" cy="85725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pic>
        <p:nvPicPr>
          <p:cNvPr id="28" name="Picture 2" descr="https://peskarlib.ru/ris/do-pervogo-dozhdya-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72000" y="5589240"/>
            <a:ext cx="1080120" cy="85725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251520" y="188640"/>
            <a:ext cx="8535322" cy="1008112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Последовательность работы с мнемотаблицами:</a:t>
            </a:r>
            <a:endParaRPr lang="ru-RU" sz="3200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с одним вырезанным скругленным углом 3"/>
          <p:cNvSpPr/>
          <p:nvPr/>
        </p:nvSpPr>
        <p:spPr>
          <a:xfrm>
            <a:off x="179512" y="1484784"/>
            <a:ext cx="8572560" cy="5184576"/>
          </a:xfrm>
          <a:prstGeom prst="snipRoundRect">
            <a:avLst/>
          </a:prstGeom>
          <a:solidFill>
            <a:schemeClr val="bg2"/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 этап: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Расматривание таблицы и разбор того, что на ней изображен</a:t>
            </a:r>
            <a:r>
              <a:rPr lang="ru-RU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о.                                                                                                                                    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 этап: </a:t>
            </a:r>
            <a:r>
              <a:rPr lang="en-US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Осуществляется перекодирование информации, т.е. преобразование из абстрактных символов слов в образы.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 этап: </a:t>
            </a:r>
            <a:r>
              <a:rPr lang="ru-RU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После перекодирования осуществляется воспроизведение информации с опорой на символы (образы), т.е. происходит отработка метода запоминания. 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buFontTx/>
              <a:buChar char="-"/>
            </a:pP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buFontTx/>
              <a:buChar char="-"/>
            </a:pP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395536" y="188640"/>
            <a:ext cx="8358246" cy="2160240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Графическая зарисовка: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ru-RU" sz="3200" b="1" dirty="0" smtClean="0">
              <a:solidFill>
                <a:schemeClr val="tx1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ru-RU" sz="3200" b="1" dirty="0" smtClean="0">
              <a:solidFill>
                <a:schemeClr val="tx1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ru-RU" sz="3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539552" y="908720"/>
            <a:ext cx="2714644" cy="864096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цвет</a:t>
            </a:r>
            <a:endParaRPr lang="ru-RU" sz="3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5724128" y="908720"/>
            <a:ext cx="2786082" cy="864096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изображения</a:t>
            </a:r>
            <a:endParaRPr lang="ru-RU" sz="3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2987824" y="1196752"/>
            <a:ext cx="2857520" cy="936104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количество клеток</a:t>
            </a:r>
            <a:endParaRPr lang="ru-RU" sz="3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539552" y="2636912"/>
            <a:ext cx="8286808" cy="3888432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Включать в занятия приёмы мнемотехники рекомендуют с 4-5 лет, когда ребёнком накоплен основной словарный запас.                                                   Составляя таблицы, лучше использовать яркие картинки, которые были бы детям понятны, вызывали у них наглядную ассоциацию и не отвлекали лишними деталями.                                                                             Рекомендуются следующие размеры таблиц: для младшего возраста - от 4 до 9 клеток;                                              для старшего – от 9 до 16. </a:t>
            </a:r>
            <a:endParaRPr lang="ru-RU" sz="24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357158" y="188640"/>
            <a:ext cx="8358246" cy="576064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800" b="1" i="1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Где можно использовать мнемосхемы:</a:t>
            </a:r>
          </a:p>
        </p:txBody>
      </p:sp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1403648" y="815723"/>
            <a:ext cx="684076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Музыкально-ритмические движения</a:t>
            </a:r>
            <a:endParaRPr kumimoji="0" lang="ru-RU" sz="2800" b="1" i="1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2" descr="https://cdn.culture.ru/images/7a5a899a-886d-5ed9-b824-98a216477b0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1412776"/>
            <a:ext cx="7776864" cy="5112568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3423</TotalTime>
  <Words>377</Words>
  <Application>Microsoft Office PowerPoint</Application>
  <PresentationFormat>Экран (4:3)</PresentationFormat>
  <Paragraphs>106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Игра на детских музыкальных инструментах</vt:lpstr>
      <vt:lpstr>Слайд 16</vt:lpstr>
      <vt:lpstr>Слайд 17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Лена</dc:creator>
  <cp:lastModifiedBy>1</cp:lastModifiedBy>
  <cp:revision>380</cp:revision>
  <dcterms:created xsi:type="dcterms:W3CDTF">2019-11-19T17:30:55Z</dcterms:created>
  <dcterms:modified xsi:type="dcterms:W3CDTF">2023-03-26T02:49:16Z</dcterms:modified>
</cp:coreProperties>
</file>