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7" r:id="rId2"/>
    <p:sldId id="303" r:id="rId3"/>
    <p:sldId id="304" r:id="rId4"/>
    <p:sldId id="305" r:id="rId5"/>
    <p:sldId id="306" r:id="rId6"/>
    <p:sldId id="307" r:id="rId7"/>
    <p:sldId id="299" r:id="rId8"/>
    <p:sldId id="309" r:id="rId9"/>
    <p:sldId id="300" r:id="rId10"/>
    <p:sldId id="264" r:id="rId11"/>
    <p:sldId id="288" r:id="rId12"/>
    <p:sldId id="301" r:id="rId13"/>
    <p:sldId id="298" r:id="rId14"/>
    <p:sldId id="302" r:id="rId15"/>
    <p:sldId id="279" r:id="rId16"/>
    <p:sldId id="280" r:id="rId17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8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98" y="-86"/>
      </p:cViewPr>
      <p:guideLst>
        <p:guide orient="horz" pos="3109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967FB-B4D7-4504-A1BD-F408CCD3D4D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EF349-1C74-498C-86BC-F705396367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49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936B188-CEA5-489A-8D39-F714AE97721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6"/>
            <a:ext cx="5393690" cy="4442698"/>
          </a:xfrm>
          <a:prstGeom prst="rect">
            <a:avLst/>
          </a:prstGeom>
        </p:spPr>
        <p:txBody>
          <a:bodyPr vert="horz" lIns="90644" tIns="45322" rIns="90644" bIns="4532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E12C7663-BDCB-4638-AAE3-2513E362F9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8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F8E52F-86D2-4294-A8AB-0F5A06614879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7A88CA-CE98-4BBC-8169-063D0A5088E9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099101-E5E4-4759-89DB-F329970BFA8C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C38D8-A860-4D0F-AB43-05E350FB0E09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682C5-21DF-49ED-BA69-FCC42D50FB58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3588BC-C762-4DD3-A526-E1CBDA2C30AF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E46783-7215-47B8-88E1-FC27E4A4953E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C527D-8114-405F-B10D-5CDBE71F8AFB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D61177-C4DC-45DF-8F6A-25C5854B2540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CAC761-5088-472C-ABF6-A32A361A45E4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B429B7-A5D7-4B80-9CC7-1E01D9295852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E01A77-9680-46C9-B939-431173B8812F}" type="datetime1">
              <a:rPr lang="ru-RU" smtClean="0"/>
              <a:pPr/>
              <a:t>17.10.2022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Консультация для педагогических работников</a:t>
            </a:r>
          </a:p>
          <a:p>
            <a:pPr algn="ctr">
              <a:buFontTx/>
              <a:buNone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Логопедические шифровки, или разбираемся в речевых нарушениях</a:t>
            </a:r>
          </a:p>
          <a:p>
            <a:pPr algn="ctr">
              <a:buFontTx/>
              <a:buNone/>
            </a:pP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 bwMode="auto">
          <a:xfrm>
            <a:off x="428596" y="1214422"/>
            <a:ext cx="8229600" cy="48291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109728" indent="0" algn="ctr">
              <a:spcBef>
                <a:spcPct val="0"/>
              </a:spcBef>
              <a:buNone/>
            </a:pPr>
            <a:r>
              <a:rPr lang="ru-RU" sz="3200" kern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Фонетико-фонематическое нарушение речи-</a:t>
            </a:r>
            <a:r>
              <a:rPr lang="ru-RU" sz="3200" kern="1200" dirty="0" smtClean="0">
                <a:latin typeface="Times New Roman" pitchFamily="18" charset="0"/>
                <a:cs typeface="Times New Roman" pitchFamily="18" charset="0"/>
              </a:rPr>
              <a:t>это нарушение процессов формирования произносительной системы родного языка у детей с различными речевыми расстройствами, вследствие дефектов восприятия и произнесения звуков.</a:t>
            </a:r>
          </a:p>
          <a:p>
            <a:pPr marL="109728" indent="0" algn="ctr">
              <a:spcBef>
                <a:spcPct val="0"/>
              </a:spcBef>
              <a:buNone/>
            </a:pPr>
            <a:r>
              <a:rPr lang="ru-RU" sz="3200" kern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Фонетика-</a:t>
            </a:r>
            <a:r>
              <a:rPr lang="ru-RU" sz="3200" kern="1200" dirty="0" smtClean="0">
                <a:latin typeface="Times New Roman" pitchFamily="18" charset="0"/>
                <a:cs typeface="Times New Roman" pitchFamily="18" charset="0"/>
              </a:rPr>
              <a:t>раздел языкознания, изучающий звуковой строй языка, звуковой состав языка.</a:t>
            </a:r>
          </a:p>
          <a:p>
            <a:pPr marL="109728" indent="0" algn="ctr">
              <a:spcBef>
                <a:spcPct val="0"/>
              </a:spcBef>
              <a:buNone/>
            </a:pP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Фонема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-минимальная единица звукового строя языка.</a:t>
            </a:r>
            <a:endParaRPr lang="ru-RU" sz="3200" kern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6834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600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ФФНР</a:t>
            </a:r>
            <a:endParaRPr lang="ru-RU" sz="3600" u="sng" kern="1200" dirty="0" smtClean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033010"/>
            <a:ext cx="8229600" cy="4974282"/>
          </a:xfrm>
        </p:spPr>
        <p:txBody>
          <a:bodyPr/>
          <a:lstStyle/>
          <a:p>
            <a:pPr marL="109728" indent="0">
              <a:buNone/>
            </a:pPr>
            <a:r>
              <a:rPr lang="ru-RU" b="1" dirty="0" smtClean="0"/>
              <a:t>-смешение звуков</a:t>
            </a:r>
          </a:p>
          <a:p>
            <a:pPr marL="109728" indent="0">
              <a:buNone/>
            </a:pPr>
            <a:r>
              <a:rPr lang="ru-RU" b="1" dirty="0" smtClean="0"/>
              <a:t>-</a:t>
            </a:r>
            <a:r>
              <a:rPr lang="ru-RU" b="1" dirty="0"/>
              <a:t>общая </a:t>
            </a:r>
            <a:r>
              <a:rPr lang="ru-RU" b="1" dirty="0" err="1"/>
              <a:t>смазанность</a:t>
            </a:r>
            <a:r>
              <a:rPr lang="ru-RU" b="1" dirty="0"/>
              <a:t> </a:t>
            </a:r>
            <a:r>
              <a:rPr lang="ru-RU" b="1" dirty="0" smtClean="0"/>
              <a:t>речи(нечеткая дикция)</a:t>
            </a:r>
            <a:endParaRPr lang="ru-RU" b="1" dirty="0"/>
          </a:p>
          <a:p>
            <a:pPr marL="109728" indent="0">
              <a:buNone/>
            </a:pPr>
            <a:r>
              <a:rPr lang="ru-RU" b="1" dirty="0" smtClean="0"/>
              <a:t>-</a:t>
            </a:r>
            <a:r>
              <a:rPr lang="ru-RU" b="1" dirty="0" err="1" smtClean="0"/>
              <a:t>неразличение</a:t>
            </a:r>
            <a:r>
              <a:rPr lang="ru-RU" b="1" dirty="0" smtClean="0"/>
              <a:t> звуков</a:t>
            </a:r>
          </a:p>
          <a:p>
            <a:pPr marL="109728" indent="0">
              <a:buNone/>
            </a:pPr>
            <a:r>
              <a:rPr lang="ru-RU" b="1" dirty="0" smtClean="0"/>
              <a:t>-неустойчивое употребление звуков</a:t>
            </a:r>
          </a:p>
          <a:p>
            <a:pPr marL="109728" indent="0">
              <a:buNone/>
            </a:pPr>
            <a:r>
              <a:rPr lang="ru-RU" b="1" dirty="0" smtClean="0"/>
              <a:t>-</a:t>
            </a:r>
            <a:r>
              <a:rPr lang="ru-RU" b="1" dirty="0" err="1" smtClean="0"/>
              <a:t>недифферинцированное</a:t>
            </a:r>
            <a:r>
              <a:rPr lang="ru-RU" b="1" dirty="0" smtClean="0"/>
              <a:t> произношение пар или групп звуков</a:t>
            </a:r>
          </a:p>
          <a:p>
            <a:pPr marL="109728" indent="0">
              <a:buNone/>
            </a:pPr>
            <a:r>
              <a:rPr lang="ru-RU" b="1" dirty="0" smtClean="0"/>
              <a:t>-замена звуков другими</a:t>
            </a:r>
          </a:p>
          <a:p>
            <a:pPr marL="109728" indent="0">
              <a:buNone/>
            </a:pPr>
            <a:r>
              <a:rPr lang="ru-RU" b="1" dirty="0" smtClean="0"/>
              <a:t>-трудности в анализе звуков</a:t>
            </a:r>
          </a:p>
          <a:p>
            <a:pPr marL="109728" indent="0">
              <a:buNone/>
            </a:pPr>
            <a:r>
              <a:rPr lang="ru-RU" dirty="0" smtClean="0"/>
              <a:t>-</a:t>
            </a:r>
            <a:r>
              <a:rPr lang="ru-RU" b="1" dirty="0" smtClean="0"/>
              <a:t>ошибки в падежных окончаниях, предлогах, прилагательных, числительных с существительными</a:t>
            </a:r>
            <a:endParaRPr lang="ru-RU" b="1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8371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Проявления  ФФНР: 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1" name="Picture 3" descr="C:\Users\снежинка\Desktop\ремонт 2016\SL730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600" y="-3886200"/>
            <a:ext cx="3803904" cy="285292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5230" y="1433662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endParaRPr lang="ru-RU" i="1" dirty="0" smtClean="0"/>
          </a:p>
          <a:p>
            <a:pPr fontAlgn="t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Легкая </a:t>
            </a:r>
            <a:r>
              <a:rPr lang="ru-RU" dirty="0" smtClean="0">
                <a:solidFill>
                  <a:srgbClr val="FF0000"/>
                </a:solidFill>
              </a:rPr>
              <a:t>степень</a:t>
            </a:r>
            <a:r>
              <a:rPr lang="ru-RU" dirty="0" smtClean="0"/>
              <a:t>-недостаточность различения и анализа только нарушенных звуков;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Средняя  степень</a:t>
            </a:r>
            <a:r>
              <a:rPr lang="ru-RU" dirty="0" smtClean="0"/>
              <a:t>-недостаточность различения и анализа большого количества звуков из нескольких фонетических групп, смысл высказывания не нарушен;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Тяжелая степень</a:t>
            </a:r>
            <a:r>
              <a:rPr lang="ru-RU" dirty="0" smtClean="0"/>
              <a:t>-невозможность выделения звуков в слове и определения их последовательности, при этом нарушается смысл высказывания, нарушается произношение многосложных слов, затрудняются в звуковом анализе слова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Дети </a:t>
            </a:r>
            <a:r>
              <a:rPr lang="ru-RU" dirty="0" smtClean="0"/>
              <a:t>с ФФНР зачисляются </a:t>
            </a:r>
            <a:r>
              <a:rPr lang="ru-RU" dirty="0" smtClean="0"/>
              <a:t>на  </a:t>
            </a:r>
            <a:r>
              <a:rPr lang="ru-RU" dirty="0" err="1" smtClean="0"/>
              <a:t>логопункт</a:t>
            </a:r>
            <a:r>
              <a:rPr lang="ru-RU" dirty="0" smtClean="0"/>
              <a:t> </a:t>
            </a:r>
            <a:r>
              <a:rPr lang="ru-RU" dirty="0"/>
              <a:t> </a:t>
            </a:r>
            <a:r>
              <a:rPr lang="ru-RU" dirty="0" smtClean="0"/>
              <a:t>сроком </a:t>
            </a:r>
            <a:r>
              <a:rPr lang="ru-RU" dirty="0" smtClean="0"/>
              <a:t>1 год.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Степени ФФНР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9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ОНР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294967295"/>
          </p:nvPr>
        </p:nvSpPr>
        <p:spPr>
          <a:xfrm>
            <a:off x="1284288" y="1196753"/>
            <a:ext cx="7859712" cy="418963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200" dirty="0" smtClean="0"/>
              <a:t>ОНР-общее недоразвитие речи, это речевая патология при которой отмечается стойкое отставание в формировании всех компонентов языковой системы. Это тяжелое нарушение речи.</a:t>
            </a:r>
          </a:p>
          <a:p>
            <a:pPr>
              <a:buNone/>
            </a:pPr>
            <a:r>
              <a:rPr lang="ru-RU" sz="3200" dirty="0" smtClean="0"/>
              <a:t>Нарушены процесс, последовательность и сроки освоения речевых навыков.</a:t>
            </a:r>
          </a:p>
          <a:p>
            <a:pPr>
              <a:buNone/>
            </a:pPr>
            <a:r>
              <a:rPr lang="ru-RU" sz="3200" dirty="0" smtClean="0"/>
              <a:t>Страдают все компоненты языковой и речевой системы.</a:t>
            </a:r>
          </a:p>
          <a:p>
            <a:pPr>
              <a:buNone/>
            </a:pPr>
            <a:r>
              <a:rPr lang="ru-RU" sz="3200" dirty="0" smtClean="0"/>
              <a:t>Нарушены:</a:t>
            </a:r>
          </a:p>
          <a:p>
            <a:pPr>
              <a:buNone/>
            </a:pPr>
            <a:r>
              <a:rPr lang="ru-RU" sz="3200" dirty="0" smtClean="0"/>
              <a:t>-фонематический слух (восприятие)</a:t>
            </a:r>
          </a:p>
          <a:p>
            <a:pPr>
              <a:buNone/>
            </a:pPr>
            <a:r>
              <a:rPr lang="ru-RU" sz="3200" dirty="0" smtClean="0"/>
              <a:t>-звукопроизношение</a:t>
            </a:r>
          </a:p>
          <a:p>
            <a:pPr>
              <a:buNone/>
            </a:pPr>
            <a:r>
              <a:rPr lang="ru-RU" sz="3200" dirty="0" smtClean="0"/>
              <a:t>-слоговая структура слова</a:t>
            </a:r>
          </a:p>
          <a:p>
            <a:pPr>
              <a:buNone/>
            </a:pPr>
            <a:r>
              <a:rPr lang="ru-RU" sz="3200" dirty="0" smtClean="0"/>
              <a:t>-просодика</a:t>
            </a:r>
          </a:p>
          <a:p>
            <a:pPr>
              <a:buNone/>
            </a:pPr>
            <a:r>
              <a:rPr lang="ru-RU" sz="3200" dirty="0" smtClean="0"/>
              <a:t>-словообразование</a:t>
            </a:r>
          </a:p>
          <a:p>
            <a:pPr>
              <a:buNone/>
            </a:pPr>
            <a:r>
              <a:rPr lang="ru-RU" sz="3200" dirty="0" smtClean="0"/>
              <a:t>-словарь</a:t>
            </a:r>
          </a:p>
          <a:p>
            <a:pPr>
              <a:buNone/>
            </a:pPr>
            <a:r>
              <a:rPr lang="ru-RU" sz="3200" dirty="0" smtClean="0"/>
              <a:t>-грамматический строй</a:t>
            </a:r>
          </a:p>
          <a:p>
            <a:pPr>
              <a:buNone/>
            </a:pPr>
            <a:r>
              <a:rPr lang="ru-RU" sz="3200" dirty="0" smtClean="0"/>
              <a:t>-связная речь (недоразвитие, или отсутствие)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 </a:t>
            </a:r>
            <a:r>
              <a:rPr lang="ru-RU" dirty="0" err="1" smtClean="0"/>
              <a:t>ур.р.р</a:t>
            </a:r>
            <a:r>
              <a:rPr lang="ru-RU" dirty="0" smtClean="0"/>
              <a:t>-отсутствие связной речи (</a:t>
            </a:r>
            <a:r>
              <a:rPr lang="ru-RU" dirty="0" err="1" smtClean="0"/>
              <a:t>звукоподражение</a:t>
            </a:r>
            <a:r>
              <a:rPr lang="ru-RU" dirty="0" smtClean="0"/>
              <a:t>)</a:t>
            </a:r>
          </a:p>
          <a:p>
            <a:r>
              <a:rPr lang="ru-RU" dirty="0" smtClean="0"/>
              <a:t>2 </a:t>
            </a:r>
            <a:r>
              <a:rPr lang="ru-RU" dirty="0" err="1" smtClean="0"/>
              <a:t>ур.р.р</a:t>
            </a:r>
            <a:r>
              <a:rPr lang="ru-RU" dirty="0" smtClean="0"/>
              <a:t>.-в речи есть общеупотребительные слова и фразы, но они чаще искажены</a:t>
            </a:r>
          </a:p>
          <a:p>
            <a:r>
              <a:rPr lang="ru-RU" dirty="0" smtClean="0"/>
              <a:t>3 ур.р.р.-есть в речи целые фразы, в словах слоговые нарушения, речь </a:t>
            </a:r>
            <a:r>
              <a:rPr lang="ru-RU" dirty="0" err="1" smtClean="0"/>
              <a:t>агграматична</a:t>
            </a:r>
            <a:endParaRPr lang="ru-RU" dirty="0" smtClean="0"/>
          </a:p>
          <a:p>
            <a:r>
              <a:rPr lang="ru-RU" dirty="0" smtClean="0"/>
              <a:t>4 </a:t>
            </a:r>
            <a:r>
              <a:rPr lang="ru-RU" dirty="0" err="1" smtClean="0"/>
              <a:t>ур.р.р</a:t>
            </a:r>
            <a:r>
              <a:rPr lang="ru-RU" dirty="0" smtClean="0"/>
              <a:t>.- ставится только ребенку седьмого года жизни, у которого не закончился период </a:t>
            </a:r>
            <a:r>
              <a:rPr lang="ru-RU" dirty="0" err="1" smtClean="0"/>
              <a:t>фонемообразования</a:t>
            </a:r>
            <a:r>
              <a:rPr lang="ru-RU" dirty="0" smtClean="0"/>
              <a:t>, как это должно быть, есть отдельные грамматические и смысловые ошибки</a:t>
            </a: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 уровень </a:t>
            </a:r>
            <a:r>
              <a:rPr lang="ru-RU" dirty="0" err="1" smtClean="0"/>
              <a:t>р.р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193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928688"/>
            <a:ext cx="8229600" cy="507860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109728" indent="0">
              <a:buNone/>
            </a:pPr>
            <a:r>
              <a:rPr lang="ru-RU" sz="2400" dirty="0" smtClean="0"/>
              <a:t>-стойкий характер нарушений (работа ведется  </a:t>
            </a:r>
            <a:r>
              <a:rPr lang="ru-RU" sz="2400" dirty="0" smtClean="0"/>
              <a:t>3-6 лет и более до 8 лет),  </a:t>
            </a:r>
            <a:r>
              <a:rPr lang="ru-RU" sz="2400" dirty="0" smtClean="0"/>
              <a:t>особая трудность их преодоления</a:t>
            </a:r>
          </a:p>
          <a:p>
            <a:pPr marL="109728" indent="0">
              <a:buNone/>
            </a:pPr>
            <a:r>
              <a:rPr lang="ru-RU" sz="2400" dirty="0" smtClean="0"/>
              <a:t>-более позднее начало речи</a:t>
            </a:r>
          </a:p>
          <a:p>
            <a:pPr marL="109728" indent="0">
              <a:buNone/>
            </a:pPr>
            <a:r>
              <a:rPr lang="ru-RU" sz="2400" dirty="0" smtClean="0"/>
              <a:t>-отсутствие мотивации к познавательной деятельности</a:t>
            </a:r>
          </a:p>
          <a:p>
            <a:pPr marL="109728" indent="0">
              <a:buNone/>
            </a:pPr>
            <a:r>
              <a:rPr lang="ru-RU" sz="2400" dirty="0" smtClean="0"/>
              <a:t>-темп выполнения заданий очень низкий, нуждаются в постоянной помощи взрослого</a:t>
            </a:r>
          </a:p>
          <a:p>
            <a:pPr marL="109728" indent="0">
              <a:buNone/>
            </a:pPr>
            <a:r>
              <a:rPr lang="ru-RU" sz="2400" dirty="0" smtClean="0"/>
              <a:t>-трудности в понимании инструкций взрослого</a:t>
            </a:r>
          </a:p>
          <a:p>
            <a:pPr marL="109728" indent="0">
              <a:buNone/>
            </a:pPr>
            <a:r>
              <a:rPr lang="ru-RU" sz="2400" dirty="0" smtClean="0"/>
              <a:t>-низкий уровень развития ВПФ</a:t>
            </a:r>
          </a:p>
          <a:p>
            <a:pPr marL="109728" indent="0">
              <a:buNone/>
            </a:pPr>
            <a:r>
              <a:rPr lang="ru-RU" sz="2400" dirty="0" smtClean="0"/>
              <a:t>-инфантилизм, низкая самооценка</a:t>
            </a:r>
          </a:p>
          <a:p>
            <a:pPr marL="109728" indent="0">
              <a:buNone/>
            </a:pPr>
            <a:r>
              <a:rPr lang="ru-RU" sz="2400" dirty="0" smtClean="0"/>
              <a:t>-нарушение координации движений, пространственной, временной ориентации</a:t>
            </a:r>
          </a:p>
          <a:p>
            <a:pPr marL="109728" indent="0">
              <a:buNone/>
            </a:pPr>
            <a:r>
              <a:rPr lang="ru-RU" sz="2400" dirty="0" smtClean="0"/>
              <a:t>-повышенная тревожность, впечатлительность</a:t>
            </a:r>
          </a:p>
          <a:p>
            <a:pPr marL="109728" indent="0">
              <a:buNone/>
            </a:pPr>
            <a:r>
              <a:rPr lang="ru-RU" sz="2400" dirty="0" smtClean="0"/>
              <a:t>-низкий уровень развития общей, мелкой моторики, может быть двигательное беспокойство</a:t>
            </a:r>
          </a:p>
          <a:p>
            <a:pPr marL="109728" indent="0">
              <a:buNone/>
            </a:pPr>
            <a:r>
              <a:rPr lang="ru-RU" sz="2400" dirty="0" smtClean="0"/>
              <a:t>-нарушение сенсорно-перцептивных действий</a:t>
            </a:r>
          </a:p>
          <a:p>
            <a:pPr marL="109728" indent="0">
              <a:buNone/>
            </a:pPr>
            <a:r>
              <a:rPr lang="ru-RU" sz="2400" dirty="0" smtClean="0"/>
              <a:t>-повышенная утомляемость(вялость</a:t>
            </a:r>
            <a:r>
              <a:rPr lang="ru-RU" sz="2400" dirty="0"/>
              <a:t>, </a:t>
            </a:r>
            <a:r>
              <a:rPr lang="ru-RU" sz="2400" dirty="0" smtClean="0"/>
              <a:t>плаксивость, упрямство, раздражительность)</a:t>
            </a:r>
          </a:p>
          <a:p>
            <a:pPr marL="109728" indent="0">
              <a:buNone/>
            </a:pPr>
            <a:r>
              <a:rPr lang="ru-RU" sz="2400" dirty="0" smtClean="0"/>
              <a:t>-повышенная возбудимость(нервозность,  отказ от общения)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54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dirty="0" smtClean="0"/>
              <a:t>Особенности ОНР у детей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Содержимое 2"/>
          <p:cNvSpPr>
            <a:spLocks noGrp="1"/>
          </p:cNvSpPr>
          <p:nvPr>
            <p:ph idx="1"/>
          </p:nvPr>
        </p:nvSpPr>
        <p:spPr bwMode="auto">
          <a:xfrm>
            <a:off x="1043608" y="1071563"/>
            <a:ext cx="7272808" cy="538177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ru-RU" sz="2000" dirty="0" smtClean="0"/>
              <a:t>Дети с ОНР зачисляются на </a:t>
            </a:r>
            <a:r>
              <a:rPr lang="ru-RU" sz="2000" dirty="0" err="1" smtClean="0"/>
              <a:t>логопункт</a:t>
            </a:r>
            <a:r>
              <a:rPr lang="ru-RU" sz="2000" dirty="0" smtClean="0"/>
              <a:t>  при прохождении ПМПК, на срок до </a:t>
            </a:r>
            <a:r>
              <a:rPr lang="ru-RU" sz="2000" dirty="0" smtClean="0"/>
              <a:t>4 </a:t>
            </a:r>
            <a:r>
              <a:rPr lang="ru-RU" sz="2000" dirty="0" smtClean="0"/>
              <a:t>лет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Направления коррекционной работы осуществляют педагог-психолог, учитель-логопед,  </a:t>
            </a:r>
            <a:r>
              <a:rPr lang="ru-RU" sz="2000" dirty="0" err="1" smtClean="0"/>
              <a:t>тьютор</a:t>
            </a:r>
            <a:r>
              <a:rPr lang="ru-RU" sz="2000" dirty="0" smtClean="0"/>
              <a:t>, учитель-дефектолог. </a:t>
            </a:r>
          </a:p>
          <a:p>
            <a:pPr>
              <a:buNone/>
            </a:pPr>
            <a:r>
              <a:rPr lang="ru-RU" sz="2000" dirty="0" smtClean="0"/>
              <a:t>Медицинское направление: сопровождение невролога</a:t>
            </a:r>
          </a:p>
          <a:p>
            <a:pPr>
              <a:buNone/>
            </a:pPr>
            <a:r>
              <a:rPr lang="ru-RU" sz="2000" dirty="0" smtClean="0"/>
              <a:t>При игнорировании ОНР переходит в ЗПР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endParaRPr lang="ru-RU" sz="2000" dirty="0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54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2-3 года ребенок осваивает гласные «а», «у», «о», «и», согласные раннего онтогенеза «к», «г», «м», «п», «б», «т», «д», «н», а так же «в», «ф», «х» и их мягкие пары, </a:t>
            </a:r>
          </a:p>
          <a:p>
            <a:pPr marL="109728" indent="0">
              <a:buNone/>
            </a:pPr>
            <a:r>
              <a:rPr lang="ru-RU" dirty="0" smtClean="0"/>
              <a:t>Мягкие «с*», «з*», «л*».</a:t>
            </a:r>
          </a:p>
          <a:p>
            <a:pPr marL="109728" indent="0">
              <a:buNone/>
            </a:pPr>
            <a:r>
              <a:rPr lang="ru-RU" dirty="0" smtClean="0"/>
              <a:t>Фонематический слух не развит, ребенок овладевает диалогической речью, словарь около 1000 слов, </a:t>
            </a:r>
            <a:r>
              <a:rPr lang="ru-RU" dirty="0" err="1" smtClean="0"/>
              <a:t>ед.мн</a:t>
            </a:r>
            <a:r>
              <a:rPr lang="ru-RU" dirty="0" smtClean="0"/>
              <a:t>. число существительных, времени и лица глаголов, элементы соподчинения слов в предложении</a:t>
            </a: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Онтогенез развития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24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3-4 года  свистящие «с</a:t>
            </a:r>
            <a:r>
              <a:rPr lang="ru-RU" dirty="0" smtClean="0"/>
              <a:t>», «с*», </a:t>
            </a:r>
            <a:r>
              <a:rPr lang="ru-RU" dirty="0" smtClean="0"/>
              <a:t>«з</a:t>
            </a:r>
            <a:r>
              <a:rPr lang="ru-RU" dirty="0" smtClean="0"/>
              <a:t>», «з*», </a:t>
            </a:r>
            <a:r>
              <a:rPr lang="ru-RU" dirty="0" smtClean="0"/>
              <a:t>«ц», шипящие «ш», «ж», «э»,  «х».</a:t>
            </a:r>
          </a:p>
          <a:p>
            <a:pPr marL="109728" indent="0">
              <a:buNone/>
            </a:pPr>
            <a:r>
              <a:rPr lang="ru-RU" dirty="0" smtClean="0"/>
              <a:t>Используют многосложные слова, около 2000 слов, все части речи кроме причастий и деепричастий, притяжательные местоимения, </a:t>
            </a:r>
          </a:p>
          <a:p>
            <a:pPr marL="109728" indent="0">
              <a:buNone/>
            </a:pPr>
            <a:r>
              <a:rPr lang="ru-RU" dirty="0" smtClean="0"/>
              <a:t>Зарождается словообразование и словотворчество, короткие рассказы, глаголы повелительного наклонения, предлоги, детеныши животных, правильно согласовывает слова в предложении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Онтогенез развития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59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b="1" dirty="0" smtClean="0"/>
              <a:t>4-5 лет произносит все свистящие и дифференцирует их между собой,</a:t>
            </a:r>
          </a:p>
          <a:p>
            <a:pPr marL="109728" indent="0">
              <a:buNone/>
            </a:pPr>
            <a:r>
              <a:rPr lang="ru-RU" b="1" dirty="0" smtClean="0"/>
              <a:t>Возможно нарушение произношения шипящих (заменяет на свистящие), </a:t>
            </a:r>
            <a:r>
              <a:rPr lang="ru-RU" b="1" dirty="0" err="1" smtClean="0"/>
              <a:t>соноров</a:t>
            </a:r>
            <a:r>
              <a:rPr lang="ru-RU" b="1" dirty="0" smtClean="0"/>
              <a:t>  </a:t>
            </a:r>
            <a:r>
              <a:rPr lang="ru-RU" b="1" dirty="0" smtClean="0"/>
              <a:t>«л», «р». Определяет ударный гласный в начале слов, очередность звуков в слияниях (ау). Словарь около 2500  слов, собирательные существительные (посуда), притяжательные прилагательные, уменьшительно-ласкательные формы, правильно употребляет предлоги (в, с, со, из). Формируется фонематическое восприятие, произвольность речи.</a:t>
            </a:r>
            <a:endParaRPr lang="ru-RU" b="1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Онтогенез развития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264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5-6 </a:t>
            </a:r>
            <a:r>
              <a:rPr lang="ru-RU" dirty="0"/>
              <a:t> </a:t>
            </a:r>
            <a:r>
              <a:rPr lang="ru-RU" dirty="0" smtClean="0"/>
              <a:t>лет шипящие звуки произносит правильно, дифференцирует в речевом потоке, осваивает «л», может быть нарушение произношения «р» и «р*».словарь около 3000 слов, все части речи, определяет начальный и конечный звуки в словах, количество звуков в 3-5-ти звучном слове, подбирает однокоренные слова, глаголы приставочным способом,  подбирает слово на заданный звук, однокоренные слова, предлоги из-за, из-под, 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Онтогенез развития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86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6-7 лет: все части речи, причастия, деепричастия, словарь более 4000 слов, правильно произносит все звуки, определяет любое место звука в слове, количество звуков в слове, однокоренные слова, глаголы совершенного вида (читал-прочитал), прилагательные от существительных (деревянный, малиновый), трудные формы родительного падежа множественного числа (помидоров),составляет рассказы по плану, из личного опыта, формируется культура речевого общения, передает содержание литературных текстов</a:t>
            </a:r>
            <a:endParaRPr lang="ru-RU" b="1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Онтогенез развития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47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Причины возникновения речевых нарушений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Биологические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-генетические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-внутриутробные нарушения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-патология родов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-ранние заболевания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Социальные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-различные виды эмоциональной и социальной депривации</a:t>
            </a:r>
          </a:p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-психологические и социальные стрессы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79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2 классификации речевых нарушений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диагноз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Логопедическое 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1196752"/>
            <a:ext cx="4040188" cy="418930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Медико-педагогическая: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дисфония,афония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тахилалия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брадилалия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-заикание(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логоневроз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дислалия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-дизартрия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ринолалия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-алалия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-афазия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дислексия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дисграфия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/>
          </a:p>
          <a:p>
            <a:pPr algn="just"/>
            <a:endParaRPr lang="ru-RU" dirty="0" smtClean="0"/>
          </a:p>
          <a:p>
            <a:pPr algn="just"/>
            <a:endParaRPr lang="fr-FR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5025" y="1196752"/>
            <a:ext cx="4041775" cy="418930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Психолого-педагогическая:</a:t>
            </a:r>
          </a:p>
          <a:p>
            <a:r>
              <a:rPr lang="ru-RU" sz="3600" dirty="0" smtClean="0"/>
              <a:t>ФНР</a:t>
            </a:r>
          </a:p>
          <a:p>
            <a:r>
              <a:rPr lang="ru-RU" sz="3600" dirty="0" smtClean="0"/>
              <a:t>ФФНР</a:t>
            </a:r>
          </a:p>
          <a:p>
            <a:r>
              <a:rPr lang="ru-RU" sz="3600" dirty="0" smtClean="0"/>
              <a:t>ОНР (1,2,3,4 уровня </a:t>
            </a:r>
            <a:r>
              <a:rPr lang="ru-RU" sz="3600" dirty="0" err="1" smtClean="0"/>
              <a:t>р.р</a:t>
            </a:r>
            <a:r>
              <a:rPr lang="ru-RU" sz="3600" dirty="0" smtClean="0"/>
              <a:t>.)</a:t>
            </a:r>
          </a:p>
          <a:p>
            <a:r>
              <a:rPr lang="ru-RU" sz="3600" dirty="0" smtClean="0"/>
              <a:t>заикание</a:t>
            </a:r>
            <a:endParaRPr lang="ru-RU" sz="36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41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Фонетическое недоразвитие речи-нарушение звукопроизношения у детей с нормальным физическим и фонематическим слухом и нормальным состоянием речевого аппарата.</a:t>
            </a:r>
          </a:p>
          <a:p>
            <a:pPr marL="109728" indent="0">
              <a:buNone/>
            </a:pPr>
            <a:r>
              <a:rPr lang="ru-RU" dirty="0" smtClean="0"/>
              <a:t>Интеллект у детей в норме, искажена просодическая сторона речи, страдает 1 группа звуков, словарь сформирован.</a:t>
            </a:r>
          </a:p>
          <a:p>
            <a:pPr marL="109728" indent="0">
              <a:buNone/>
            </a:pPr>
            <a:r>
              <a:rPr lang="ru-RU" sz="2400" dirty="0" smtClean="0"/>
              <a:t>На </a:t>
            </a:r>
            <a:r>
              <a:rPr lang="ru-RU" sz="2400" dirty="0" err="1" smtClean="0"/>
              <a:t>логопункт</a:t>
            </a:r>
            <a:r>
              <a:rPr lang="ru-RU" sz="2400" dirty="0" smtClean="0"/>
              <a:t> дети зачисляются при условии свободных мест, срок обучения полгода.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ФНР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671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1951</TotalTime>
  <Words>1018</Words>
  <Application>Microsoft Office PowerPoint</Application>
  <PresentationFormat>Экран (4:3)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Онтогенез развития речи</vt:lpstr>
      <vt:lpstr>Онтогенез развития речи</vt:lpstr>
      <vt:lpstr>Онтогенез развития речи</vt:lpstr>
      <vt:lpstr>Онтогенез развития речи</vt:lpstr>
      <vt:lpstr>Онтогенез развития речи</vt:lpstr>
      <vt:lpstr>Причины возникновения речевых нарушений</vt:lpstr>
      <vt:lpstr>2 классификации речевых нарушений</vt:lpstr>
      <vt:lpstr>ФНР</vt:lpstr>
      <vt:lpstr>ФФНР</vt:lpstr>
      <vt:lpstr>Проявления  ФФНР: </vt:lpstr>
      <vt:lpstr>Степени ФФНР</vt:lpstr>
      <vt:lpstr>ОНР</vt:lpstr>
      <vt:lpstr>Презентация PowerPoint</vt:lpstr>
      <vt:lpstr>Особенности ОНР у детей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проведенной работы по подготовке МБДОУ детский сад № 6 «Снежинка»  к новому 2012-2013 учебному году</dc:title>
  <cp:lastModifiedBy>бусик</cp:lastModifiedBy>
  <cp:revision>244</cp:revision>
  <dcterms:modified xsi:type="dcterms:W3CDTF">2022-10-17T08:01:13Z</dcterms:modified>
</cp:coreProperties>
</file>