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8" r:id="rId5"/>
    <p:sldId id="270" r:id="rId6"/>
    <p:sldId id="261"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40D4"/>
    <a:srgbClr val="CB2F5F"/>
    <a:srgbClr val="DDF622"/>
    <a:srgbClr val="FFFF00"/>
    <a:srgbClr val="FFB42A"/>
    <a:srgbClr val="5558D9"/>
    <a:srgbClr val="D9EEF1"/>
    <a:srgbClr val="8CDAFF"/>
    <a:srgbClr val="5292B8"/>
    <a:srgbClr val="3A85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93" d="100"/>
          <a:sy n="93" d="100"/>
        </p:scale>
        <p:origin x="552" y="9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3267-1025-8F97-84C7-6D6F1B26E82A}"/>
              </a:ext>
            </a:extLst>
          </p:cNvPr>
          <p:cNvSpPr>
            <a:spLocks noGrp="1"/>
          </p:cNvSpPr>
          <p:nvPr>
            <p:ph type="ctrTitle"/>
          </p:nvPr>
        </p:nvSpPr>
        <p:spPr>
          <a:xfrm>
            <a:off x="4785360" y="4408197"/>
            <a:ext cx="7384456" cy="1615609"/>
          </a:xfrm>
        </p:spPr>
        <p:txBody>
          <a:bodyPr anchor="ctr"/>
          <a:lstStyle>
            <a:lvl1pPr algn="ctr">
              <a:defRPr sz="6000" b="1">
                <a:solidFill>
                  <a:schemeClr val="accent6"/>
                </a:solidFill>
              </a:defRPr>
            </a:lvl1pPr>
          </a:lstStyle>
          <a:p>
            <a:r>
              <a:rPr lang="en-US" dirty="0"/>
              <a:t>Click to edit Master title style</a:t>
            </a:r>
            <a:endParaRPr lang="ru-RU" dirty="0"/>
          </a:p>
        </p:txBody>
      </p:sp>
      <p:sp>
        <p:nvSpPr>
          <p:cNvPr id="4" name="Date Placeholder 3">
            <a:extLst>
              <a:ext uri="{FF2B5EF4-FFF2-40B4-BE49-F238E27FC236}">
                <a16:creationId xmlns:a16="http://schemas.microsoft.com/office/drawing/2014/main" id="{5A766868-B6E3-0C7F-2F98-44ABA83ACACA}"/>
              </a:ext>
            </a:extLst>
          </p:cNvPr>
          <p:cNvSpPr>
            <a:spLocks noGrp="1"/>
          </p:cNvSpPr>
          <p:nvPr>
            <p:ph type="dt" sz="half" idx="10"/>
          </p:nvPr>
        </p:nvSpPr>
        <p:spPr/>
        <p:txBody>
          <a:bodyPr/>
          <a:lstStyle>
            <a:lvl1pPr>
              <a:defRPr>
                <a:solidFill>
                  <a:schemeClr val="accent6"/>
                </a:solidFill>
              </a:defRPr>
            </a:lvl1pPr>
          </a:lstStyle>
          <a:p>
            <a:fld id="{20DF8AF8-FDE2-410C-8D85-3FB48DA88970}" type="datetimeFigureOut">
              <a:rPr lang="ru-RU" smtClean="0"/>
              <a:pPr/>
              <a:t>17.02.2026</a:t>
            </a:fld>
            <a:endParaRPr lang="ru-RU"/>
          </a:p>
        </p:txBody>
      </p:sp>
      <p:sp>
        <p:nvSpPr>
          <p:cNvPr id="5" name="Footer Placeholder 4">
            <a:extLst>
              <a:ext uri="{FF2B5EF4-FFF2-40B4-BE49-F238E27FC236}">
                <a16:creationId xmlns:a16="http://schemas.microsoft.com/office/drawing/2014/main" id="{6A18A31D-2EA7-2D07-4E55-942D8EA02564}"/>
              </a:ext>
            </a:extLst>
          </p:cNvPr>
          <p:cNvSpPr>
            <a:spLocks noGrp="1"/>
          </p:cNvSpPr>
          <p:nvPr>
            <p:ph type="ftr" sz="quarter" idx="11"/>
          </p:nvPr>
        </p:nvSpPr>
        <p:spPr/>
        <p:txBody>
          <a:bodyPr/>
          <a:lstStyle>
            <a:lvl1pPr>
              <a:defRPr>
                <a:solidFill>
                  <a:schemeClr val="accent6"/>
                </a:solidFill>
              </a:defRPr>
            </a:lvl1pPr>
          </a:lstStyle>
          <a:p>
            <a:endParaRPr lang="ru-RU"/>
          </a:p>
        </p:txBody>
      </p:sp>
      <p:sp>
        <p:nvSpPr>
          <p:cNvPr id="6" name="Slide Number Placeholder 5">
            <a:extLst>
              <a:ext uri="{FF2B5EF4-FFF2-40B4-BE49-F238E27FC236}">
                <a16:creationId xmlns:a16="http://schemas.microsoft.com/office/drawing/2014/main" id="{2CE91F7A-BA25-9C40-5147-632CDA975FEA}"/>
              </a:ext>
            </a:extLst>
          </p:cNvPr>
          <p:cNvSpPr>
            <a:spLocks noGrp="1"/>
          </p:cNvSpPr>
          <p:nvPr>
            <p:ph type="sldNum" sz="quarter" idx="12"/>
          </p:nvPr>
        </p:nvSpPr>
        <p:spPr/>
        <p:txBody>
          <a:bodyPr/>
          <a:lstStyle>
            <a:lvl1pPr>
              <a:defRPr>
                <a:solidFill>
                  <a:schemeClr val="accent6"/>
                </a:solidFill>
              </a:defRPr>
            </a:lvl1pPr>
          </a:lstStyle>
          <a:p>
            <a:fld id="{264C9140-A1CC-4337-801E-1631F84DA6C8}" type="slidenum">
              <a:rPr lang="ru-RU" smtClean="0"/>
              <a:pPr/>
              <a:t>‹#›</a:t>
            </a:fld>
            <a:endParaRPr lang="ru-RU"/>
          </a:p>
        </p:txBody>
      </p:sp>
    </p:spTree>
    <p:extLst>
      <p:ext uri="{BB962C8B-B14F-4D97-AF65-F5344CB8AC3E}">
        <p14:creationId xmlns:p14="http://schemas.microsoft.com/office/powerpoint/2010/main" val="175574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3ECE-CB5B-3F96-328B-747AA9D51B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a:extLst>
              <a:ext uri="{FF2B5EF4-FFF2-40B4-BE49-F238E27FC236}">
                <a16:creationId xmlns:a16="http://schemas.microsoft.com/office/drawing/2014/main" id="{D4E46DD8-16C2-0AB0-7CDB-92680FFCFA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a:extLst>
              <a:ext uri="{FF2B5EF4-FFF2-40B4-BE49-F238E27FC236}">
                <a16:creationId xmlns:a16="http://schemas.microsoft.com/office/drawing/2014/main" id="{B28036F4-98F8-A308-233D-A211459D9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C9AFC1-D75B-EA63-8936-6E709A93AAEE}"/>
              </a:ext>
            </a:extLst>
          </p:cNvPr>
          <p:cNvSpPr>
            <a:spLocks noGrp="1"/>
          </p:cNvSpPr>
          <p:nvPr>
            <p:ph type="dt" sz="half" idx="10"/>
          </p:nvPr>
        </p:nvSpPr>
        <p:spPr/>
        <p:txBody>
          <a:bodyPr/>
          <a:lstStyle/>
          <a:p>
            <a:fld id="{20DF8AF8-FDE2-410C-8D85-3FB48DA88970}" type="datetimeFigureOut">
              <a:rPr lang="ru-RU" smtClean="0"/>
              <a:t>17.02.2026</a:t>
            </a:fld>
            <a:endParaRPr lang="ru-RU"/>
          </a:p>
        </p:txBody>
      </p:sp>
      <p:sp>
        <p:nvSpPr>
          <p:cNvPr id="6" name="Footer Placeholder 5">
            <a:extLst>
              <a:ext uri="{FF2B5EF4-FFF2-40B4-BE49-F238E27FC236}">
                <a16:creationId xmlns:a16="http://schemas.microsoft.com/office/drawing/2014/main" id="{29798E78-E48C-49E2-1978-305BC5E97EA7}"/>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35284CEC-2C05-0F62-428F-0939AE6F0A4D}"/>
              </a:ext>
            </a:extLst>
          </p:cNvPr>
          <p:cNvSpPr>
            <a:spLocks noGrp="1"/>
          </p:cNvSpPr>
          <p:nvPr>
            <p:ph type="sldNum" sz="quarter" idx="12"/>
          </p:nvPr>
        </p:nvSpPr>
        <p:spPr/>
        <p:txBody>
          <a:bodyPr/>
          <a:lstStyle/>
          <a:p>
            <a:fld id="{264C9140-A1CC-4337-801E-1631F84DA6C8}" type="slidenum">
              <a:rPr lang="ru-RU" smtClean="0"/>
              <a:t>‹#›</a:t>
            </a:fld>
            <a:endParaRPr lang="ru-RU"/>
          </a:p>
        </p:txBody>
      </p:sp>
    </p:spTree>
    <p:extLst>
      <p:ext uri="{BB962C8B-B14F-4D97-AF65-F5344CB8AC3E}">
        <p14:creationId xmlns:p14="http://schemas.microsoft.com/office/powerpoint/2010/main" val="54051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B172-37AB-9C92-E2CC-164192D1A30B}"/>
              </a:ext>
            </a:extLst>
          </p:cNvPr>
          <p:cNvSpPr>
            <a:spLocks noGrp="1"/>
          </p:cNvSpPr>
          <p:nvPr>
            <p:ph type="title"/>
          </p:nvPr>
        </p:nvSpPr>
        <p:spPr/>
        <p:txBody>
          <a:bodyPr/>
          <a:lstStyle/>
          <a:p>
            <a:r>
              <a:rPr lang="en-US"/>
              <a:t>Click to edit Master title style</a:t>
            </a:r>
            <a:endParaRPr lang="ru-RU"/>
          </a:p>
        </p:txBody>
      </p:sp>
      <p:sp>
        <p:nvSpPr>
          <p:cNvPr id="3" name="Vertical Text Placeholder 2">
            <a:extLst>
              <a:ext uri="{FF2B5EF4-FFF2-40B4-BE49-F238E27FC236}">
                <a16:creationId xmlns:a16="http://schemas.microsoft.com/office/drawing/2014/main" id="{E799AD25-74B4-0B23-D1B7-4CBC09AF66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ECABB94A-F3EB-BFBF-0786-30CF402096E1}"/>
              </a:ext>
            </a:extLst>
          </p:cNvPr>
          <p:cNvSpPr>
            <a:spLocks noGrp="1"/>
          </p:cNvSpPr>
          <p:nvPr>
            <p:ph type="dt" sz="half" idx="10"/>
          </p:nvPr>
        </p:nvSpPr>
        <p:spPr/>
        <p:txBody>
          <a:bodyPr/>
          <a:lstStyle/>
          <a:p>
            <a:fld id="{20DF8AF8-FDE2-410C-8D85-3FB48DA88970}" type="datetimeFigureOut">
              <a:rPr lang="ru-RU" smtClean="0"/>
              <a:t>17.02.2026</a:t>
            </a:fld>
            <a:endParaRPr lang="ru-RU"/>
          </a:p>
        </p:txBody>
      </p:sp>
      <p:sp>
        <p:nvSpPr>
          <p:cNvPr id="5" name="Footer Placeholder 4">
            <a:extLst>
              <a:ext uri="{FF2B5EF4-FFF2-40B4-BE49-F238E27FC236}">
                <a16:creationId xmlns:a16="http://schemas.microsoft.com/office/drawing/2014/main" id="{123AD872-9F34-8E29-3901-E7F41D5827E3}"/>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A40252B0-F413-AEE1-65A4-72BC80A52DD2}"/>
              </a:ext>
            </a:extLst>
          </p:cNvPr>
          <p:cNvSpPr>
            <a:spLocks noGrp="1"/>
          </p:cNvSpPr>
          <p:nvPr>
            <p:ph type="sldNum" sz="quarter" idx="12"/>
          </p:nvPr>
        </p:nvSpPr>
        <p:spPr/>
        <p:txBody>
          <a:bodyPr/>
          <a:lstStyle/>
          <a:p>
            <a:fld id="{264C9140-A1CC-4337-801E-1631F84DA6C8}" type="slidenum">
              <a:rPr lang="ru-RU" smtClean="0"/>
              <a:t>‹#›</a:t>
            </a:fld>
            <a:endParaRPr lang="ru-RU"/>
          </a:p>
        </p:txBody>
      </p:sp>
    </p:spTree>
    <p:extLst>
      <p:ext uri="{BB962C8B-B14F-4D97-AF65-F5344CB8AC3E}">
        <p14:creationId xmlns:p14="http://schemas.microsoft.com/office/powerpoint/2010/main" val="416075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0364E3-DEFE-384E-874E-CFE6BAB5B2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a:extLst>
              <a:ext uri="{FF2B5EF4-FFF2-40B4-BE49-F238E27FC236}">
                <a16:creationId xmlns:a16="http://schemas.microsoft.com/office/drawing/2014/main" id="{3DB3B02D-7CF6-A0EA-23CD-25518099C4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F5A58812-845A-DBCA-0E6E-58A42D9FA4E0}"/>
              </a:ext>
            </a:extLst>
          </p:cNvPr>
          <p:cNvSpPr>
            <a:spLocks noGrp="1"/>
          </p:cNvSpPr>
          <p:nvPr>
            <p:ph type="dt" sz="half" idx="10"/>
          </p:nvPr>
        </p:nvSpPr>
        <p:spPr/>
        <p:txBody>
          <a:bodyPr/>
          <a:lstStyle/>
          <a:p>
            <a:fld id="{20DF8AF8-FDE2-410C-8D85-3FB48DA88970}" type="datetimeFigureOut">
              <a:rPr lang="ru-RU" smtClean="0"/>
              <a:t>17.02.2026</a:t>
            </a:fld>
            <a:endParaRPr lang="ru-RU"/>
          </a:p>
        </p:txBody>
      </p:sp>
      <p:sp>
        <p:nvSpPr>
          <p:cNvPr id="5" name="Footer Placeholder 4">
            <a:extLst>
              <a:ext uri="{FF2B5EF4-FFF2-40B4-BE49-F238E27FC236}">
                <a16:creationId xmlns:a16="http://schemas.microsoft.com/office/drawing/2014/main" id="{21CA56FF-DD40-2CB9-0030-B9FBA70F3823}"/>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9C7D17E0-69B1-A6AD-2312-C86F365709B4}"/>
              </a:ext>
            </a:extLst>
          </p:cNvPr>
          <p:cNvSpPr>
            <a:spLocks noGrp="1"/>
          </p:cNvSpPr>
          <p:nvPr>
            <p:ph type="sldNum" sz="quarter" idx="12"/>
          </p:nvPr>
        </p:nvSpPr>
        <p:spPr/>
        <p:txBody>
          <a:bodyPr/>
          <a:lstStyle/>
          <a:p>
            <a:fld id="{264C9140-A1CC-4337-801E-1631F84DA6C8}" type="slidenum">
              <a:rPr lang="ru-RU" smtClean="0"/>
              <a:t>‹#›</a:t>
            </a:fld>
            <a:endParaRPr lang="ru-RU"/>
          </a:p>
        </p:txBody>
      </p:sp>
    </p:spTree>
    <p:extLst>
      <p:ext uri="{BB962C8B-B14F-4D97-AF65-F5344CB8AC3E}">
        <p14:creationId xmlns:p14="http://schemas.microsoft.com/office/powerpoint/2010/main" val="61279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90B68-8F96-411F-AAE8-9EEC655B92E4}"/>
              </a:ext>
            </a:extLst>
          </p:cNvPr>
          <p:cNvSpPr>
            <a:spLocks noGrp="1"/>
          </p:cNvSpPr>
          <p:nvPr>
            <p:ph type="title"/>
          </p:nvPr>
        </p:nvSpPr>
        <p:spPr>
          <a:xfrm>
            <a:off x="2214880" y="301276"/>
            <a:ext cx="9679966" cy="1325563"/>
          </a:xfrm>
        </p:spPr>
        <p:txBody>
          <a:bodyPr/>
          <a:lstStyle>
            <a:lvl1pPr algn="l">
              <a:defRPr b="1">
                <a:solidFill>
                  <a:schemeClr val="tx1">
                    <a:lumMod val="85000"/>
                    <a:lumOff val="15000"/>
                  </a:schemeClr>
                </a:solidFill>
              </a:defRPr>
            </a:lvl1pPr>
          </a:lstStyle>
          <a:p>
            <a:r>
              <a:rPr lang="en-US" dirty="0"/>
              <a:t>Click to edit Master title style</a:t>
            </a:r>
            <a:endParaRPr lang="ru-RU" dirty="0"/>
          </a:p>
        </p:txBody>
      </p:sp>
      <p:sp>
        <p:nvSpPr>
          <p:cNvPr id="3" name="Content Placeholder 2">
            <a:extLst>
              <a:ext uri="{FF2B5EF4-FFF2-40B4-BE49-F238E27FC236}">
                <a16:creationId xmlns:a16="http://schemas.microsoft.com/office/drawing/2014/main" id="{E9B2A2F1-E7B1-7893-5A19-AD14132A480D}"/>
              </a:ext>
            </a:extLst>
          </p:cNvPr>
          <p:cNvSpPr>
            <a:spLocks noGrp="1"/>
          </p:cNvSpPr>
          <p:nvPr>
            <p:ph idx="1"/>
          </p:nvPr>
        </p:nvSpPr>
        <p:spPr>
          <a:xfrm>
            <a:off x="292409" y="1724628"/>
            <a:ext cx="10731191" cy="453393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0ABDC211-E2B1-0E8A-9CDA-F7BF249D0C94}"/>
              </a:ext>
            </a:extLst>
          </p:cNvPr>
          <p:cNvSpPr>
            <a:spLocks noGrp="1"/>
          </p:cNvSpPr>
          <p:nvPr>
            <p:ph type="dt" sz="half" idx="10"/>
          </p:nvPr>
        </p:nvSpPr>
        <p:spPr>
          <a:xfrm>
            <a:off x="835038" y="6356350"/>
            <a:ext cx="2746362" cy="365125"/>
          </a:xfrm>
        </p:spPr>
        <p:txBody>
          <a:bodyPr/>
          <a:lstStyle>
            <a:lvl1pPr>
              <a:defRPr>
                <a:solidFill>
                  <a:schemeClr val="tx1">
                    <a:lumMod val="85000"/>
                    <a:lumOff val="15000"/>
                  </a:schemeClr>
                </a:solidFill>
              </a:defRPr>
            </a:lvl1pPr>
          </a:lstStyle>
          <a:p>
            <a:fld id="{20DF8AF8-FDE2-410C-8D85-3FB48DA88970}" type="datetimeFigureOut">
              <a:rPr lang="ru-RU" smtClean="0"/>
              <a:pPr/>
              <a:t>17.02.2026</a:t>
            </a:fld>
            <a:endParaRPr lang="ru-RU"/>
          </a:p>
        </p:txBody>
      </p:sp>
      <p:sp>
        <p:nvSpPr>
          <p:cNvPr id="5" name="Footer Placeholder 4">
            <a:extLst>
              <a:ext uri="{FF2B5EF4-FFF2-40B4-BE49-F238E27FC236}">
                <a16:creationId xmlns:a16="http://schemas.microsoft.com/office/drawing/2014/main" id="{1790AE10-595B-BA4F-757F-0D952E496515}"/>
              </a:ext>
            </a:extLst>
          </p:cNvPr>
          <p:cNvSpPr>
            <a:spLocks noGrp="1"/>
          </p:cNvSpPr>
          <p:nvPr>
            <p:ph type="ftr" sz="quarter" idx="11"/>
          </p:nvPr>
        </p:nvSpPr>
        <p:spPr>
          <a:xfrm>
            <a:off x="4033856" y="6356350"/>
            <a:ext cx="4119544" cy="365125"/>
          </a:xfrm>
        </p:spPr>
        <p:txBody>
          <a:bodyPr/>
          <a:lstStyle>
            <a:lvl1pPr>
              <a:defRPr>
                <a:solidFill>
                  <a:schemeClr val="tx1">
                    <a:lumMod val="85000"/>
                    <a:lumOff val="15000"/>
                  </a:schemeClr>
                </a:solidFill>
              </a:defRPr>
            </a:lvl1pPr>
          </a:lstStyle>
          <a:p>
            <a:endParaRPr lang="ru-RU"/>
          </a:p>
        </p:txBody>
      </p:sp>
      <p:sp>
        <p:nvSpPr>
          <p:cNvPr id="6" name="Slide Number Placeholder 5">
            <a:extLst>
              <a:ext uri="{FF2B5EF4-FFF2-40B4-BE49-F238E27FC236}">
                <a16:creationId xmlns:a16="http://schemas.microsoft.com/office/drawing/2014/main" id="{E4D7ECD9-62AD-2ED3-0DE8-5C33549B3A0E}"/>
              </a:ext>
            </a:extLst>
          </p:cNvPr>
          <p:cNvSpPr>
            <a:spLocks noGrp="1"/>
          </p:cNvSpPr>
          <p:nvPr>
            <p:ph type="sldNum" sz="quarter" idx="12"/>
          </p:nvPr>
        </p:nvSpPr>
        <p:spPr>
          <a:xfrm>
            <a:off x="8607438" y="6356350"/>
            <a:ext cx="2746362" cy="365125"/>
          </a:xfrm>
        </p:spPr>
        <p:txBody>
          <a:bodyPr/>
          <a:lstStyle>
            <a:lvl1pPr>
              <a:defRPr>
                <a:solidFill>
                  <a:schemeClr val="tx1">
                    <a:lumMod val="85000"/>
                    <a:lumOff val="15000"/>
                  </a:schemeClr>
                </a:solidFill>
              </a:defRPr>
            </a:lvl1pPr>
          </a:lstStyle>
          <a:p>
            <a:fld id="{264C9140-A1CC-4337-801E-1631F84DA6C8}" type="slidenum">
              <a:rPr lang="ru-RU" smtClean="0"/>
              <a:pPr/>
              <a:t>‹#›</a:t>
            </a:fld>
            <a:endParaRPr lang="ru-RU"/>
          </a:p>
        </p:txBody>
      </p:sp>
    </p:spTree>
    <p:extLst>
      <p:ext uri="{BB962C8B-B14F-4D97-AF65-F5344CB8AC3E}">
        <p14:creationId xmlns:p14="http://schemas.microsoft.com/office/powerpoint/2010/main" val="425340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90B68-8F96-411F-AAE8-9EEC655B92E4}"/>
              </a:ext>
            </a:extLst>
          </p:cNvPr>
          <p:cNvSpPr>
            <a:spLocks noGrp="1"/>
          </p:cNvSpPr>
          <p:nvPr>
            <p:ph type="title"/>
          </p:nvPr>
        </p:nvSpPr>
        <p:spPr>
          <a:xfrm>
            <a:off x="245806" y="365125"/>
            <a:ext cx="11680722" cy="1325563"/>
          </a:xfrm>
        </p:spPr>
        <p:txBody>
          <a:bodyPr/>
          <a:lstStyle>
            <a:lvl1pPr>
              <a:defRPr b="1">
                <a:solidFill>
                  <a:schemeClr val="bg2">
                    <a:lumMod val="90000"/>
                  </a:schemeClr>
                </a:solidFill>
              </a:defRPr>
            </a:lvl1pPr>
          </a:lstStyle>
          <a:p>
            <a:r>
              <a:rPr lang="en-US" dirty="0"/>
              <a:t>Click to edit Master title style</a:t>
            </a:r>
            <a:endParaRPr lang="ru-RU" dirty="0"/>
          </a:p>
        </p:txBody>
      </p:sp>
      <p:sp>
        <p:nvSpPr>
          <p:cNvPr id="3" name="Content Placeholder 2">
            <a:extLst>
              <a:ext uri="{FF2B5EF4-FFF2-40B4-BE49-F238E27FC236}">
                <a16:creationId xmlns:a16="http://schemas.microsoft.com/office/drawing/2014/main" id="{E9B2A2F1-E7B1-7893-5A19-AD14132A480D}"/>
              </a:ext>
            </a:extLst>
          </p:cNvPr>
          <p:cNvSpPr>
            <a:spLocks noGrp="1"/>
          </p:cNvSpPr>
          <p:nvPr>
            <p:ph idx="1"/>
          </p:nvPr>
        </p:nvSpPr>
        <p:spPr>
          <a:xfrm>
            <a:off x="245805" y="1825625"/>
            <a:ext cx="11680723" cy="4351338"/>
          </a:xfrm>
        </p:spPr>
        <p:txBody>
          <a:bodyPr/>
          <a:lstStyle>
            <a:lvl1pPr>
              <a:defRPr>
                <a:solidFill>
                  <a:schemeClr val="bg2">
                    <a:lumMod val="90000"/>
                  </a:schemeClr>
                </a:solidFill>
              </a:defRPr>
            </a:lvl1pPr>
            <a:lvl2pPr>
              <a:defRPr>
                <a:solidFill>
                  <a:schemeClr val="bg2">
                    <a:lumMod val="90000"/>
                  </a:schemeClr>
                </a:solidFill>
              </a:defRPr>
            </a:lvl2pPr>
            <a:lvl3pPr>
              <a:defRPr>
                <a:solidFill>
                  <a:schemeClr val="bg2">
                    <a:lumMod val="90000"/>
                  </a:schemeClr>
                </a:solidFill>
              </a:defRPr>
            </a:lvl3pPr>
            <a:lvl4pPr>
              <a:defRPr>
                <a:solidFill>
                  <a:schemeClr val="bg2">
                    <a:lumMod val="90000"/>
                  </a:schemeClr>
                </a:solidFill>
              </a:defRPr>
            </a:lvl4pPr>
            <a:lvl5pPr>
              <a:defRPr>
                <a:solidFill>
                  <a:schemeClr val="bg2">
                    <a:lumMod val="9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0ABDC211-E2B1-0E8A-9CDA-F7BF249D0C94}"/>
              </a:ext>
            </a:extLst>
          </p:cNvPr>
          <p:cNvSpPr>
            <a:spLocks noGrp="1"/>
          </p:cNvSpPr>
          <p:nvPr>
            <p:ph type="dt" sz="half" idx="10"/>
          </p:nvPr>
        </p:nvSpPr>
        <p:spPr/>
        <p:txBody>
          <a:bodyPr/>
          <a:lstStyle>
            <a:lvl1pPr>
              <a:defRPr>
                <a:solidFill>
                  <a:schemeClr val="bg2">
                    <a:lumMod val="90000"/>
                  </a:schemeClr>
                </a:solidFill>
              </a:defRPr>
            </a:lvl1pPr>
          </a:lstStyle>
          <a:p>
            <a:fld id="{20DF8AF8-FDE2-410C-8D85-3FB48DA88970}" type="datetimeFigureOut">
              <a:rPr lang="ru-RU" smtClean="0"/>
              <a:pPr/>
              <a:t>17.02.2026</a:t>
            </a:fld>
            <a:endParaRPr lang="ru-RU"/>
          </a:p>
        </p:txBody>
      </p:sp>
      <p:sp>
        <p:nvSpPr>
          <p:cNvPr id="5" name="Footer Placeholder 4">
            <a:extLst>
              <a:ext uri="{FF2B5EF4-FFF2-40B4-BE49-F238E27FC236}">
                <a16:creationId xmlns:a16="http://schemas.microsoft.com/office/drawing/2014/main" id="{1790AE10-595B-BA4F-757F-0D952E496515}"/>
              </a:ext>
            </a:extLst>
          </p:cNvPr>
          <p:cNvSpPr>
            <a:spLocks noGrp="1"/>
          </p:cNvSpPr>
          <p:nvPr>
            <p:ph type="ftr" sz="quarter" idx="11"/>
          </p:nvPr>
        </p:nvSpPr>
        <p:spPr/>
        <p:txBody>
          <a:bodyPr/>
          <a:lstStyle>
            <a:lvl1pPr>
              <a:defRPr>
                <a:solidFill>
                  <a:schemeClr val="bg2">
                    <a:lumMod val="90000"/>
                  </a:schemeClr>
                </a:solidFill>
              </a:defRPr>
            </a:lvl1pPr>
          </a:lstStyle>
          <a:p>
            <a:endParaRPr lang="ru-RU"/>
          </a:p>
        </p:txBody>
      </p:sp>
      <p:sp>
        <p:nvSpPr>
          <p:cNvPr id="6" name="Slide Number Placeholder 5">
            <a:extLst>
              <a:ext uri="{FF2B5EF4-FFF2-40B4-BE49-F238E27FC236}">
                <a16:creationId xmlns:a16="http://schemas.microsoft.com/office/drawing/2014/main" id="{E4D7ECD9-62AD-2ED3-0DE8-5C33549B3A0E}"/>
              </a:ext>
            </a:extLst>
          </p:cNvPr>
          <p:cNvSpPr>
            <a:spLocks noGrp="1"/>
          </p:cNvSpPr>
          <p:nvPr>
            <p:ph type="sldNum" sz="quarter" idx="12"/>
          </p:nvPr>
        </p:nvSpPr>
        <p:spPr/>
        <p:txBody>
          <a:bodyPr/>
          <a:lstStyle>
            <a:lvl1pPr>
              <a:defRPr>
                <a:solidFill>
                  <a:schemeClr val="bg2">
                    <a:lumMod val="90000"/>
                  </a:schemeClr>
                </a:solidFill>
              </a:defRPr>
            </a:lvl1pPr>
          </a:lstStyle>
          <a:p>
            <a:fld id="{264C9140-A1CC-4337-801E-1631F84DA6C8}" type="slidenum">
              <a:rPr lang="ru-RU" smtClean="0"/>
              <a:pPr/>
              <a:t>‹#›</a:t>
            </a:fld>
            <a:endParaRPr lang="ru-RU"/>
          </a:p>
        </p:txBody>
      </p:sp>
    </p:spTree>
    <p:extLst>
      <p:ext uri="{BB962C8B-B14F-4D97-AF65-F5344CB8AC3E}">
        <p14:creationId xmlns:p14="http://schemas.microsoft.com/office/powerpoint/2010/main" val="152920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C622-07CE-1784-8746-BAEE04C6FE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a:extLst>
              <a:ext uri="{FF2B5EF4-FFF2-40B4-BE49-F238E27FC236}">
                <a16:creationId xmlns:a16="http://schemas.microsoft.com/office/drawing/2014/main" id="{1F60F502-C499-4611-3F82-6450B1736C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A7542D-213D-02E1-AF6C-9E29A8C049DD}"/>
              </a:ext>
            </a:extLst>
          </p:cNvPr>
          <p:cNvSpPr>
            <a:spLocks noGrp="1"/>
          </p:cNvSpPr>
          <p:nvPr>
            <p:ph type="dt" sz="half" idx="10"/>
          </p:nvPr>
        </p:nvSpPr>
        <p:spPr/>
        <p:txBody>
          <a:bodyPr/>
          <a:lstStyle/>
          <a:p>
            <a:fld id="{20DF8AF8-FDE2-410C-8D85-3FB48DA88970}" type="datetimeFigureOut">
              <a:rPr lang="ru-RU" smtClean="0"/>
              <a:t>17.02.2026</a:t>
            </a:fld>
            <a:endParaRPr lang="ru-RU"/>
          </a:p>
        </p:txBody>
      </p:sp>
      <p:sp>
        <p:nvSpPr>
          <p:cNvPr id="5" name="Footer Placeholder 4">
            <a:extLst>
              <a:ext uri="{FF2B5EF4-FFF2-40B4-BE49-F238E27FC236}">
                <a16:creationId xmlns:a16="http://schemas.microsoft.com/office/drawing/2014/main" id="{328D7B38-E6A4-7E3C-B690-CBC6DD3B6ACB}"/>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20B6065C-AD2A-D8F0-1E2D-D2CD813C11BB}"/>
              </a:ext>
            </a:extLst>
          </p:cNvPr>
          <p:cNvSpPr>
            <a:spLocks noGrp="1"/>
          </p:cNvSpPr>
          <p:nvPr>
            <p:ph type="sldNum" sz="quarter" idx="12"/>
          </p:nvPr>
        </p:nvSpPr>
        <p:spPr/>
        <p:txBody>
          <a:bodyPr/>
          <a:lstStyle/>
          <a:p>
            <a:fld id="{264C9140-A1CC-4337-801E-1631F84DA6C8}" type="slidenum">
              <a:rPr lang="ru-RU" smtClean="0"/>
              <a:t>‹#›</a:t>
            </a:fld>
            <a:endParaRPr lang="ru-RU"/>
          </a:p>
        </p:txBody>
      </p:sp>
    </p:spTree>
    <p:extLst>
      <p:ext uri="{BB962C8B-B14F-4D97-AF65-F5344CB8AC3E}">
        <p14:creationId xmlns:p14="http://schemas.microsoft.com/office/powerpoint/2010/main" val="102512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F2446-78F4-64D9-3BCE-B9B91273A235}"/>
              </a:ext>
            </a:extLst>
          </p:cNvPr>
          <p:cNvSpPr>
            <a:spLocks noGrp="1"/>
          </p:cNvSpPr>
          <p:nvPr>
            <p:ph type="title"/>
          </p:nvPr>
        </p:nvSpPr>
        <p:spPr/>
        <p:txBody>
          <a:bodyPr/>
          <a:lstStyle/>
          <a:p>
            <a:r>
              <a:rPr lang="en-US"/>
              <a:t>Click to edit Master title style</a:t>
            </a:r>
            <a:endParaRPr lang="ru-RU"/>
          </a:p>
        </p:txBody>
      </p:sp>
      <p:sp>
        <p:nvSpPr>
          <p:cNvPr id="3" name="Content Placeholder 2">
            <a:extLst>
              <a:ext uri="{FF2B5EF4-FFF2-40B4-BE49-F238E27FC236}">
                <a16:creationId xmlns:a16="http://schemas.microsoft.com/office/drawing/2014/main" id="{E65A39EB-795F-5834-CDD8-29B155F003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a:extLst>
              <a:ext uri="{FF2B5EF4-FFF2-40B4-BE49-F238E27FC236}">
                <a16:creationId xmlns:a16="http://schemas.microsoft.com/office/drawing/2014/main" id="{5C0D5F12-8ED9-32B4-BB3B-3E01DD801A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a:extLst>
              <a:ext uri="{FF2B5EF4-FFF2-40B4-BE49-F238E27FC236}">
                <a16:creationId xmlns:a16="http://schemas.microsoft.com/office/drawing/2014/main" id="{D8FE1BD5-5603-A051-14D1-A7C4B24EEDDE}"/>
              </a:ext>
            </a:extLst>
          </p:cNvPr>
          <p:cNvSpPr>
            <a:spLocks noGrp="1"/>
          </p:cNvSpPr>
          <p:nvPr>
            <p:ph type="dt" sz="half" idx="10"/>
          </p:nvPr>
        </p:nvSpPr>
        <p:spPr/>
        <p:txBody>
          <a:bodyPr/>
          <a:lstStyle/>
          <a:p>
            <a:fld id="{20DF8AF8-FDE2-410C-8D85-3FB48DA88970}" type="datetimeFigureOut">
              <a:rPr lang="ru-RU" smtClean="0"/>
              <a:t>17.02.2026</a:t>
            </a:fld>
            <a:endParaRPr lang="ru-RU"/>
          </a:p>
        </p:txBody>
      </p:sp>
      <p:sp>
        <p:nvSpPr>
          <p:cNvPr id="6" name="Footer Placeholder 5">
            <a:extLst>
              <a:ext uri="{FF2B5EF4-FFF2-40B4-BE49-F238E27FC236}">
                <a16:creationId xmlns:a16="http://schemas.microsoft.com/office/drawing/2014/main" id="{BB7FE315-FA80-84A9-E1B9-8416AA271055}"/>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22326ED5-2606-B40D-F5E5-77149B7CE452}"/>
              </a:ext>
            </a:extLst>
          </p:cNvPr>
          <p:cNvSpPr>
            <a:spLocks noGrp="1"/>
          </p:cNvSpPr>
          <p:nvPr>
            <p:ph type="sldNum" sz="quarter" idx="12"/>
          </p:nvPr>
        </p:nvSpPr>
        <p:spPr/>
        <p:txBody>
          <a:bodyPr/>
          <a:lstStyle/>
          <a:p>
            <a:fld id="{264C9140-A1CC-4337-801E-1631F84DA6C8}" type="slidenum">
              <a:rPr lang="ru-RU" smtClean="0"/>
              <a:t>‹#›</a:t>
            </a:fld>
            <a:endParaRPr lang="ru-RU"/>
          </a:p>
        </p:txBody>
      </p:sp>
    </p:spTree>
    <p:extLst>
      <p:ext uri="{BB962C8B-B14F-4D97-AF65-F5344CB8AC3E}">
        <p14:creationId xmlns:p14="http://schemas.microsoft.com/office/powerpoint/2010/main" val="233067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81981-2075-0694-7437-B911A70A24EC}"/>
              </a:ext>
            </a:extLst>
          </p:cNvPr>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a:extLst>
              <a:ext uri="{FF2B5EF4-FFF2-40B4-BE49-F238E27FC236}">
                <a16:creationId xmlns:a16="http://schemas.microsoft.com/office/drawing/2014/main" id="{07ACD91A-0078-E00B-DD0A-4AC86EE9F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6177F6-3FB6-7F47-4026-151E329E5C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a:extLst>
              <a:ext uri="{FF2B5EF4-FFF2-40B4-BE49-F238E27FC236}">
                <a16:creationId xmlns:a16="http://schemas.microsoft.com/office/drawing/2014/main" id="{F6AAFA44-ED3A-4C88-36DE-546D666C87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2EF0E0-4204-8A2D-788E-8A68A484D5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a:extLst>
              <a:ext uri="{FF2B5EF4-FFF2-40B4-BE49-F238E27FC236}">
                <a16:creationId xmlns:a16="http://schemas.microsoft.com/office/drawing/2014/main" id="{DBAF9F21-2C53-54FC-954A-28888E028E5A}"/>
              </a:ext>
            </a:extLst>
          </p:cNvPr>
          <p:cNvSpPr>
            <a:spLocks noGrp="1"/>
          </p:cNvSpPr>
          <p:nvPr>
            <p:ph type="dt" sz="half" idx="10"/>
          </p:nvPr>
        </p:nvSpPr>
        <p:spPr/>
        <p:txBody>
          <a:bodyPr/>
          <a:lstStyle/>
          <a:p>
            <a:fld id="{20DF8AF8-FDE2-410C-8D85-3FB48DA88970}" type="datetimeFigureOut">
              <a:rPr lang="ru-RU" smtClean="0"/>
              <a:t>17.02.2026</a:t>
            </a:fld>
            <a:endParaRPr lang="ru-RU"/>
          </a:p>
        </p:txBody>
      </p:sp>
      <p:sp>
        <p:nvSpPr>
          <p:cNvPr id="8" name="Footer Placeholder 7">
            <a:extLst>
              <a:ext uri="{FF2B5EF4-FFF2-40B4-BE49-F238E27FC236}">
                <a16:creationId xmlns:a16="http://schemas.microsoft.com/office/drawing/2014/main" id="{F9F40D8F-3FF1-B013-9E23-0F5CCA6B93D0}"/>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531B5BFD-34E4-920A-D0E3-75F10FB14CC5}"/>
              </a:ext>
            </a:extLst>
          </p:cNvPr>
          <p:cNvSpPr>
            <a:spLocks noGrp="1"/>
          </p:cNvSpPr>
          <p:nvPr>
            <p:ph type="sldNum" sz="quarter" idx="12"/>
          </p:nvPr>
        </p:nvSpPr>
        <p:spPr/>
        <p:txBody>
          <a:bodyPr/>
          <a:lstStyle/>
          <a:p>
            <a:fld id="{264C9140-A1CC-4337-801E-1631F84DA6C8}" type="slidenum">
              <a:rPr lang="ru-RU" smtClean="0"/>
              <a:t>‹#›</a:t>
            </a:fld>
            <a:endParaRPr lang="ru-RU"/>
          </a:p>
        </p:txBody>
      </p:sp>
    </p:spTree>
    <p:extLst>
      <p:ext uri="{BB962C8B-B14F-4D97-AF65-F5344CB8AC3E}">
        <p14:creationId xmlns:p14="http://schemas.microsoft.com/office/powerpoint/2010/main" val="224502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DA88-B122-214E-B5E0-E3180B2C6C8E}"/>
              </a:ext>
            </a:extLst>
          </p:cNvPr>
          <p:cNvSpPr>
            <a:spLocks noGrp="1"/>
          </p:cNvSpPr>
          <p:nvPr>
            <p:ph type="title"/>
          </p:nvPr>
        </p:nvSpPr>
        <p:spPr/>
        <p:txBody>
          <a:bodyPr/>
          <a:lstStyle/>
          <a:p>
            <a:r>
              <a:rPr lang="en-US"/>
              <a:t>Click to edit Master title style</a:t>
            </a:r>
            <a:endParaRPr lang="ru-RU"/>
          </a:p>
        </p:txBody>
      </p:sp>
      <p:sp>
        <p:nvSpPr>
          <p:cNvPr id="3" name="Date Placeholder 2">
            <a:extLst>
              <a:ext uri="{FF2B5EF4-FFF2-40B4-BE49-F238E27FC236}">
                <a16:creationId xmlns:a16="http://schemas.microsoft.com/office/drawing/2014/main" id="{8F2150FF-7599-CC84-9385-2CE339615297}"/>
              </a:ext>
            </a:extLst>
          </p:cNvPr>
          <p:cNvSpPr>
            <a:spLocks noGrp="1"/>
          </p:cNvSpPr>
          <p:nvPr>
            <p:ph type="dt" sz="half" idx="10"/>
          </p:nvPr>
        </p:nvSpPr>
        <p:spPr/>
        <p:txBody>
          <a:bodyPr/>
          <a:lstStyle/>
          <a:p>
            <a:fld id="{20DF8AF8-FDE2-410C-8D85-3FB48DA88970}" type="datetimeFigureOut">
              <a:rPr lang="ru-RU" smtClean="0"/>
              <a:t>17.02.2026</a:t>
            </a:fld>
            <a:endParaRPr lang="ru-RU"/>
          </a:p>
        </p:txBody>
      </p:sp>
      <p:sp>
        <p:nvSpPr>
          <p:cNvPr id="4" name="Footer Placeholder 3">
            <a:extLst>
              <a:ext uri="{FF2B5EF4-FFF2-40B4-BE49-F238E27FC236}">
                <a16:creationId xmlns:a16="http://schemas.microsoft.com/office/drawing/2014/main" id="{FFDBD902-BE9F-D468-C220-5A6EE24364C5}"/>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34B1DB4D-98BF-AEC3-954C-FFA43138364F}"/>
              </a:ext>
            </a:extLst>
          </p:cNvPr>
          <p:cNvSpPr>
            <a:spLocks noGrp="1"/>
          </p:cNvSpPr>
          <p:nvPr>
            <p:ph type="sldNum" sz="quarter" idx="12"/>
          </p:nvPr>
        </p:nvSpPr>
        <p:spPr/>
        <p:txBody>
          <a:bodyPr/>
          <a:lstStyle/>
          <a:p>
            <a:fld id="{264C9140-A1CC-4337-801E-1631F84DA6C8}" type="slidenum">
              <a:rPr lang="ru-RU" smtClean="0"/>
              <a:t>‹#›</a:t>
            </a:fld>
            <a:endParaRPr lang="ru-RU"/>
          </a:p>
        </p:txBody>
      </p:sp>
    </p:spTree>
    <p:extLst>
      <p:ext uri="{BB962C8B-B14F-4D97-AF65-F5344CB8AC3E}">
        <p14:creationId xmlns:p14="http://schemas.microsoft.com/office/powerpoint/2010/main" val="161770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25A582-B8F3-D896-3894-4126EE55EDBB}"/>
              </a:ext>
            </a:extLst>
          </p:cNvPr>
          <p:cNvSpPr>
            <a:spLocks noGrp="1"/>
          </p:cNvSpPr>
          <p:nvPr>
            <p:ph type="dt" sz="half" idx="10"/>
          </p:nvPr>
        </p:nvSpPr>
        <p:spPr/>
        <p:txBody>
          <a:bodyPr/>
          <a:lstStyle/>
          <a:p>
            <a:fld id="{20DF8AF8-FDE2-410C-8D85-3FB48DA88970}" type="datetimeFigureOut">
              <a:rPr lang="ru-RU" smtClean="0"/>
              <a:t>17.02.2026</a:t>
            </a:fld>
            <a:endParaRPr lang="ru-RU"/>
          </a:p>
        </p:txBody>
      </p:sp>
      <p:sp>
        <p:nvSpPr>
          <p:cNvPr id="3" name="Footer Placeholder 2">
            <a:extLst>
              <a:ext uri="{FF2B5EF4-FFF2-40B4-BE49-F238E27FC236}">
                <a16:creationId xmlns:a16="http://schemas.microsoft.com/office/drawing/2014/main" id="{3E4BD34A-A509-1A8E-7751-54B78A86C3CB}"/>
              </a:ext>
            </a:extLst>
          </p:cNvPr>
          <p:cNvSpPr>
            <a:spLocks noGrp="1"/>
          </p:cNvSpPr>
          <p:nvPr>
            <p:ph type="ftr" sz="quarter" idx="11"/>
          </p:nvPr>
        </p:nvSpPr>
        <p:spPr/>
        <p:txBody>
          <a:bodyPr/>
          <a:lstStyle/>
          <a:p>
            <a:endParaRPr lang="ru-RU"/>
          </a:p>
        </p:txBody>
      </p:sp>
      <p:sp>
        <p:nvSpPr>
          <p:cNvPr id="4" name="Slide Number Placeholder 3">
            <a:extLst>
              <a:ext uri="{FF2B5EF4-FFF2-40B4-BE49-F238E27FC236}">
                <a16:creationId xmlns:a16="http://schemas.microsoft.com/office/drawing/2014/main" id="{689B74E2-6255-3BF7-E53A-CF19F0BB5B84}"/>
              </a:ext>
            </a:extLst>
          </p:cNvPr>
          <p:cNvSpPr>
            <a:spLocks noGrp="1"/>
          </p:cNvSpPr>
          <p:nvPr>
            <p:ph type="sldNum" sz="quarter" idx="12"/>
          </p:nvPr>
        </p:nvSpPr>
        <p:spPr/>
        <p:txBody>
          <a:bodyPr/>
          <a:lstStyle/>
          <a:p>
            <a:fld id="{264C9140-A1CC-4337-801E-1631F84DA6C8}" type="slidenum">
              <a:rPr lang="ru-RU" smtClean="0"/>
              <a:t>‹#›</a:t>
            </a:fld>
            <a:endParaRPr lang="ru-RU"/>
          </a:p>
        </p:txBody>
      </p:sp>
    </p:spTree>
    <p:extLst>
      <p:ext uri="{BB962C8B-B14F-4D97-AF65-F5344CB8AC3E}">
        <p14:creationId xmlns:p14="http://schemas.microsoft.com/office/powerpoint/2010/main" val="28792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4AF3-E71C-F0BC-1964-F4E4F97F29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a:extLst>
              <a:ext uri="{FF2B5EF4-FFF2-40B4-BE49-F238E27FC236}">
                <a16:creationId xmlns:a16="http://schemas.microsoft.com/office/drawing/2014/main" id="{AB4B0028-AA70-4D34-B623-DCA42E4769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a:extLst>
              <a:ext uri="{FF2B5EF4-FFF2-40B4-BE49-F238E27FC236}">
                <a16:creationId xmlns:a16="http://schemas.microsoft.com/office/drawing/2014/main" id="{3C25CAC5-73A4-6A14-2862-26B2F34F2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9F47A-338A-F9B4-C5BC-E36C58807A8A}"/>
              </a:ext>
            </a:extLst>
          </p:cNvPr>
          <p:cNvSpPr>
            <a:spLocks noGrp="1"/>
          </p:cNvSpPr>
          <p:nvPr>
            <p:ph type="dt" sz="half" idx="10"/>
          </p:nvPr>
        </p:nvSpPr>
        <p:spPr/>
        <p:txBody>
          <a:bodyPr/>
          <a:lstStyle/>
          <a:p>
            <a:fld id="{20DF8AF8-FDE2-410C-8D85-3FB48DA88970}" type="datetimeFigureOut">
              <a:rPr lang="ru-RU" smtClean="0"/>
              <a:t>17.02.2026</a:t>
            </a:fld>
            <a:endParaRPr lang="ru-RU"/>
          </a:p>
        </p:txBody>
      </p:sp>
      <p:sp>
        <p:nvSpPr>
          <p:cNvPr id="6" name="Footer Placeholder 5">
            <a:extLst>
              <a:ext uri="{FF2B5EF4-FFF2-40B4-BE49-F238E27FC236}">
                <a16:creationId xmlns:a16="http://schemas.microsoft.com/office/drawing/2014/main" id="{8046B6B3-E169-2693-1A50-7F8EF0E80E38}"/>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E11D5CC7-2DD3-61E1-014C-07FA381054BA}"/>
              </a:ext>
            </a:extLst>
          </p:cNvPr>
          <p:cNvSpPr>
            <a:spLocks noGrp="1"/>
          </p:cNvSpPr>
          <p:nvPr>
            <p:ph type="sldNum" sz="quarter" idx="12"/>
          </p:nvPr>
        </p:nvSpPr>
        <p:spPr/>
        <p:txBody>
          <a:bodyPr/>
          <a:lstStyle/>
          <a:p>
            <a:fld id="{264C9140-A1CC-4337-801E-1631F84DA6C8}" type="slidenum">
              <a:rPr lang="ru-RU" smtClean="0"/>
              <a:t>‹#›</a:t>
            </a:fld>
            <a:endParaRPr lang="ru-RU"/>
          </a:p>
        </p:txBody>
      </p:sp>
    </p:spTree>
    <p:extLst>
      <p:ext uri="{BB962C8B-B14F-4D97-AF65-F5344CB8AC3E}">
        <p14:creationId xmlns:p14="http://schemas.microsoft.com/office/powerpoint/2010/main" val="127683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135E0D-0038-412F-7A8E-40CEC6373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17FABF78-79CA-46B4-C1B2-3891D2DC1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D9EC76DF-8B83-4025-02A8-3BE948E657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F8AF8-FDE2-410C-8D85-3FB48DA88970}" type="datetimeFigureOut">
              <a:rPr lang="ru-RU" smtClean="0"/>
              <a:t>17.02.2026</a:t>
            </a:fld>
            <a:endParaRPr lang="ru-RU"/>
          </a:p>
        </p:txBody>
      </p:sp>
      <p:sp>
        <p:nvSpPr>
          <p:cNvPr id="5" name="Footer Placeholder 4">
            <a:extLst>
              <a:ext uri="{FF2B5EF4-FFF2-40B4-BE49-F238E27FC236}">
                <a16:creationId xmlns:a16="http://schemas.microsoft.com/office/drawing/2014/main" id="{6C85384C-6B6C-EDC3-46C0-9BFB44D79B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a:extLst>
              <a:ext uri="{FF2B5EF4-FFF2-40B4-BE49-F238E27FC236}">
                <a16:creationId xmlns:a16="http://schemas.microsoft.com/office/drawing/2014/main" id="{044CD001-6171-B71F-A678-1D1A06DAF0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C9140-A1CC-4337-801E-1631F84DA6C8}" type="slidenum">
              <a:rPr lang="ru-RU" smtClean="0"/>
              <a:t>‹#›</a:t>
            </a:fld>
            <a:endParaRPr lang="ru-RU"/>
          </a:p>
        </p:txBody>
      </p:sp>
      <p:pic>
        <p:nvPicPr>
          <p:cNvPr id="7" name="Рисунок 6">
            <a:hlinkClick r:id="rId14"/>
            <a:extLst>
              <a:ext uri="{FF2B5EF4-FFF2-40B4-BE49-F238E27FC236}">
                <a16:creationId xmlns:a16="http://schemas.microsoft.com/office/drawing/2014/main" id="{897A19B5-97F5-4E9A-1613-D5654B987D4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377592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3.png"/><Relationship Id="rId7"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7.jpg"/><Relationship Id="rId4" Type="http://schemas.openxmlformats.org/officeDocument/2006/relationships/image" Target="../media/image4.png"/><Relationship Id="rId9" Type="http://schemas.openxmlformats.org/officeDocument/2006/relationships/image" Target="../media/image16.jpg"/></Relationships>
</file>

<file path=ppt/slides/_rels/slide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3.png"/><Relationship Id="rId7" Type="http://schemas.openxmlformats.org/officeDocument/2006/relationships/image" Target="../media/image18.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20.jpg"/></Relationships>
</file>

<file path=ppt/slides/_rels/slide5.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3.png"/><Relationship Id="rId7" Type="http://schemas.openxmlformats.org/officeDocument/2006/relationships/image" Target="../media/image22.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24.jp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cloud.mail.ru/public/QR6e/8JJsdbPjY" TargetMode="External"/><Relationship Id="rId7" Type="http://schemas.openxmlformats.org/officeDocument/2006/relationships/image" Target="../media/image11.png"/><Relationship Id="rId2" Type="http://schemas.openxmlformats.org/officeDocument/2006/relationships/hyperlink" Target="https://cloud.mail.ru/public/wxsS/4CEy35sNa"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cloud.mail.ru/public/g2qG/nUmNuPh7Z" TargetMode="Externa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AACC2-987C-EC31-7079-F1BA92032466}"/>
              </a:ext>
            </a:extLst>
          </p:cNvPr>
          <p:cNvSpPr>
            <a:spLocks noGrp="1"/>
          </p:cNvSpPr>
          <p:nvPr>
            <p:ph type="ctrTitle"/>
          </p:nvPr>
        </p:nvSpPr>
        <p:spPr>
          <a:xfrm>
            <a:off x="1923904" y="982754"/>
            <a:ext cx="7384456" cy="1186384"/>
          </a:xfrm>
        </p:spPr>
        <p:txBody>
          <a:bodyPr>
            <a:noAutofit/>
          </a:bodyPr>
          <a:lstStyle/>
          <a:p>
            <a:r>
              <a:rPr lang="ru-RU" sz="4400" dirty="0">
                <a:solidFill>
                  <a:srgbClr val="CB2F5F"/>
                </a:solidFill>
              </a:rPr>
              <a:t>Педагогические находки «Звукология речи» </a:t>
            </a:r>
          </a:p>
        </p:txBody>
      </p:sp>
      <p:sp>
        <p:nvSpPr>
          <p:cNvPr id="4" name="TextBox 3">
            <a:extLst>
              <a:ext uri="{FF2B5EF4-FFF2-40B4-BE49-F238E27FC236}">
                <a16:creationId xmlns:a16="http://schemas.microsoft.com/office/drawing/2014/main" id="{152B893A-2464-2310-6AA6-93E9306BDA44}"/>
              </a:ext>
            </a:extLst>
          </p:cNvPr>
          <p:cNvSpPr txBox="1"/>
          <p:nvPr/>
        </p:nvSpPr>
        <p:spPr>
          <a:xfrm>
            <a:off x="1276865" y="41552"/>
            <a:ext cx="9457038" cy="757130"/>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
                <a:srgbClr val="F8F4F8"/>
              </a:buClr>
              <a:buSzPts val="2400"/>
              <a:buFont typeface="Arial"/>
              <a:buNone/>
              <a:tabLst/>
              <a:defRPr/>
            </a:pPr>
            <a:r>
              <a:rPr kumimoji="0" lang="ru-RU" sz="2400" b="1" i="0" u="none" strike="noStrike" kern="1200" cap="none" spc="0" normalizeH="0" baseline="0" noProof="0" dirty="0">
                <a:ln>
                  <a:noFill/>
                </a:ln>
                <a:solidFill>
                  <a:srgbClr val="3C40D4"/>
                </a:solidFill>
                <a:effectLst/>
                <a:uLnTx/>
                <a:uFillTx/>
                <a:latin typeface="Calibri Light" panose="020F0302020204030204"/>
                <a:ea typeface="+mn-ea"/>
                <a:cs typeface="+mn-cs"/>
              </a:rPr>
              <a:t>Муниципальное бюджетное дошкольное образовательное учреждение - детский сад № 76</a:t>
            </a:r>
            <a:endParaRPr kumimoji="0" lang="ru-RU" sz="2400" b="0" i="0" u="none" strike="noStrike" kern="0" cap="none" spc="0" normalizeH="0" baseline="0" noProof="0" dirty="0">
              <a:ln>
                <a:noFill/>
              </a:ln>
              <a:solidFill>
                <a:srgbClr val="3C40D4"/>
              </a:solidFill>
              <a:effectLst/>
              <a:uLnTx/>
              <a:uFillTx/>
              <a:latin typeface="+mj-lt"/>
              <a:ea typeface="Calibri"/>
              <a:cs typeface="Calibri"/>
              <a:sym typeface="Calibri"/>
            </a:endParaRPr>
          </a:p>
        </p:txBody>
      </p:sp>
      <p:sp>
        <p:nvSpPr>
          <p:cNvPr id="5" name="Google Shape;86;p13">
            <a:extLst>
              <a:ext uri="{FF2B5EF4-FFF2-40B4-BE49-F238E27FC236}">
                <a16:creationId xmlns:a16="http://schemas.microsoft.com/office/drawing/2014/main" id="{756643EF-662C-1A61-B2DE-CC3B7F5F2336}"/>
              </a:ext>
            </a:extLst>
          </p:cNvPr>
          <p:cNvSpPr txBox="1">
            <a:spLocks/>
          </p:cNvSpPr>
          <p:nvPr/>
        </p:nvSpPr>
        <p:spPr>
          <a:xfrm>
            <a:off x="575611" y="2811839"/>
            <a:ext cx="11040777" cy="187702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F8F4F8"/>
              </a:buClr>
              <a:buSzPts val="6000"/>
              <a:buFont typeface="Calibri"/>
              <a:buNone/>
              <a:defRPr sz="6000" b="0" i="0" u="none" strike="noStrike" cap="none">
                <a:solidFill>
                  <a:srgbClr val="F8F4F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696CDD"/>
              </a:buClr>
              <a:buSzPts val="6600"/>
              <a:buFont typeface="Arial"/>
              <a:buNone/>
            </a:pPr>
            <a:r>
              <a:rPr kumimoji="0" lang="ru-RU" sz="3600" b="1" i="0" u="none" strike="noStrike" kern="1200" cap="none" spc="0" normalizeH="0" baseline="0" noProof="0" dirty="0">
                <a:ln>
                  <a:noFill/>
                </a:ln>
                <a:solidFill>
                  <a:srgbClr val="3C40D4"/>
                </a:solidFill>
                <a:effectLst/>
                <a:uLnTx/>
                <a:uFillTx/>
                <a:latin typeface="Calibri Light" panose="020F0302020204030204"/>
                <a:ea typeface="+mj-ea"/>
                <a:cs typeface="+mj-cs"/>
              </a:rPr>
              <a:t>Авторские игры и пособия для развития речемыслительных процессов детей с ТНР в совместной работе учителя-логопеда и педагога-психолога</a:t>
            </a:r>
          </a:p>
          <a:p>
            <a:pPr>
              <a:buClr>
                <a:srgbClr val="696CDD"/>
              </a:buClr>
              <a:buSzPts val="6600"/>
              <a:buFont typeface="Arial"/>
              <a:buNone/>
            </a:pPr>
            <a:endParaRPr lang="ru-RU" sz="1000" b="1" dirty="0">
              <a:solidFill>
                <a:srgbClr val="5558D9"/>
              </a:solidFill>
              <a:latin typeface="Calibri Light" panose="020F0302020204030204"/>
              <a:ea typeface="+mj-ea"/>
              <a:cs typeface="+mj-cs"/>
            </a:endParaRPr>
          </a:p>
          <a:p>
            <a:pPr>
              <a:buClr>
                <a:srgbClr val="696CDD"/>
              </a:buClr>
              <a:buSzPts val="6600"/>
              <a:buFont typeface="Arial"/>
              <a:buNone/>
            </a:pPr>
            <a:r>
              <a:rPr kumimoji="0" lang="ru-RU" sz="3600" b="1" i="0" u="none" strike="noStrike" kern="1200" cap="none" spc="0" normalizeH="0" baseline="0" noProof="0" dirty="0">
                <a:ln>
                  <a:noFill/>
                </a:ln>
                <a:solidFill>
                  <a:srgbClr val="CB2F5F"/>
                </a:solidFill>
                <a:effectLst/>
                <a:uLnTx/>
                <a:uFillTx/>
                <a:latin typeface="Calibri Light" panose="020F0302020204030204"/>
                <a:ea typeface="+mj-ea"/>
                <a:cs typeface="+mj-cs"/>
              </a:rPr>
              <a:t>Опыт применения авторской разработки</a:t>
            </a:r>
            <a:endParaRPr lang="ru-RU" sz="3600" kern="0" dirty="0">
              <a:solidFill>
                <a:srgbClr val="696CDD"/>
              </a:solidFill>
              <a:latin typeface="Arial"/>
              <a:ea typeface="Arial"/>
              <a:cs typeface="Arial"/>
              <a:sym typeface="Arial"/>
            </a:endParaRPr>
          </a:p>
        </p:txBody>
      </p:sp>
      <p:sp>
        <p:nvSpPr>
          <p:cNvPr id="7" name="TextBox 6">
            <a:extLst>
              <a:ext uri="{FF2B5EF4-FFF2-40B4-BE49-F238E27FC236}">
                <a16:creationId xmlns:a16="http://schemas.microsoft.com/office/drawing/2014/main" id="{ED6BD0D3-C5DC-B5DB-B9D6-6E724CA3A0B1}"/>
              </a:ext>
            </a:extLst>
          </p:cNvPr>
          <p:cNvSpPr txBox="1"/>
          <p:nvPr/>
        </p:nvSpPr>
        <p:spPr>
          <a:xfrm>
            <a:off x="883509" y="5057007"/>
            <a:ext cx="690742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3C40D4"/>
                </a:solidFill>
                <a:effectLst/>
                <a:uLnTx/>
                <a:uFillTx/>
                <a:latin typeface="Calibri Light" panose="020F0302020204030204"/>
                <a:ea typeface="+mn-ea"/>
                <a:cs typeface="+mn-cs"/>
              </a:rPr>
              <a:t>Участники фестиваля-конкурса «Просторы речи»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3C40D4"/>
                </a:solidFill>
                <a:effectLst/>
                <a:uLnTx/>
                <a:uFillTx/>
                <a:latin typeface="Calibri Light" panose="020F0302020204030204"/>
                <a:ea typeface="+mn-ea"/>
                <a:cs typeface="+mn-cs"/>
              </a:rPr>
              <a:t>В номинации: «Артикуляция чувств»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3C40D4"/>
                </a:solidFill>
                <a:effectLst/>
                <a:uLnTx/>
                <a:uFillTx/>
                <a:latin typeface="Calibri Light" panose="020F0302020204030204"/>
                <a:ea typeface="+mn-ea"/>
                <a:cs typeface="+mn-cs"/>
              </a:rPr>
              <a:t>Учитель-логопед Голицына Ольга Борисовна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3C40D4"/>
                </a:solidFill>
                <a:effectLst/>
                <a:uLnTx/>
                <a:uFillTx/>
                <a:latin typeface="Calibri Light" panose="020F0302020204030204"/>
                <a:ea typeface="+mn-ea"/>
                <a:cs typeface="+mn-cs"/>
              </a:rPr>
              <a:t>педагог-психолог Коссе Светлана Федоровна</a:t>
            </a:r>
            <a:endParaRPr kumimoji="0" lang="ru-RU" sz="2000" b="0" i="0" u="none" strike="noStrike" kern="0" cap="none" spc="0" normalizeH="0" baseline="0" noProof="0" dirty="0">
              <a:ln>
                <a:noFill/>
              </a:ln>
              <a:solidFill>
                <a:srgbClr val="3C40D4"/>
              </a:solidFill>
              <a:effectLst/>
              <a:uLnTx/>
              <a:uFillTx/>
              <a:latin typeface="+mj-lt"/>
              <a:ea typeface="+mn-ea"/>
              <a:cs typeface="Arial"/>
              <a:sym typeface="Arial"/>
            </a:endParaRPr>
          </a:p>
        </p:txBody>
      </p:sp>
    </p:spTree>
    <p:extLst>
      <p:ext uri="{BB962C8B-B14F-4D97-AF65-F5344CB8AC3E}">
        <p14:creationId xmlns:p14="http://schemas.microsoft.com/office/powerpoint/2010/main" val="26952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BF54-EE4A-0FE5-D74E-6B5A7D211E4D}"/>
              </a:ext>
            </a:extLst>
          </p:cNvPr>
          <p:cNvSpPr>
            <a:spLocks noGrp="1"/>
          </p:cNvSpPr>
          <p:nvPr>
            <p:ph type="title"/>
          </p:nvPr>
        </p:nvSpPr>
        <p:spPr>
          <a:xfrm>
            <a:off x="2181147" y="0"/>
            <a:ext cx="7267653" cy="595863"/>
          </a:xfrm>
        </p:spPr>
        <p:txBody>
          <a:bodyPr>
            <a:normAutofit fontScale="90000"/>
          </a:bodyPr>
          <a:lstStyle/>
          <a:p>
            <a:pPr algn="ctr"/>
            <a:r>
              <a:rPr lang="en-US" dirty="0">
                <a:solidFill>
                  <a:srgbClr val="CB2F5F"/>
                </a:solidFill>
              </a:rPr>
              <a:t>I </a:t>
            </a:r>
            <a:r>
              <a:rPr lang="ru-RU" dirty="0">
                <a:solidFill>
                  <a:srgbClr val="CB2F5F"/>
                </a:solidFill>
              </a:rPr>
              <a:t>блок Сенсомоторные игры</a:t>
            </a:r>
          </a:p>
        </p:txBody>
      </p:sp>
      <p:sp>
        <p:nvSpPr>
          <p:cNvPr id="3" name="Content Placeholder 2">
            <a:extLst>
              <a:ext uri="{FF2B5EF4-FFF2-40B4-BE49-F238E27FC236}">
                <a16:creationId xmlns:a16="http://schemas.microsoft.com/office/drawing/2014/main" id="{F9B782BD-1D0D-29BE-0C71-6A5FBE941E48}"/>
              </a:ext>
            </a:extLst>
          </p:cNvPr>
          <p:cNvSpPr>
            <a:spLocks noGrp="1"/>
          </p:cNvSpPr>
          <p:nvPr>
            <p:ph idx="1"/>
          </p:nvPr>
        </p:nvSpPr>
        <p:spPr>
          <a:xfrm>
            <a:off x="9054075" y="3304161"/>
            <a:ext cx="3016422" cy="461665"/>
          </a:xfrm>
        </p:spPr>
        <p:txBody>
          <a:bodyPr>
            <a:normAutofit/>
          </a:bodyPr>
          <a:lstStyle/>
          <a:p>
            <a:pPr marL="0" indent="0" algn="ctr">
              <a:buNone/>
            </a:pPr>
            <a:r>
              <a:rPr lang="ru-RU" sz="2400" u="sng" dirty="0">
                <a:solidFill>
                  <a:srgbClr val="CB2F5F"/>
                </a:solidFill>
              </a:rPr>
              <a:t>«Цифровые ходилки» </a:t>
            </a:r>
          </a:p>
        </p:txBody>
      </p:sp>
      <p:pic>
        <p:nvPicPr>
          <p:cNvPr id="18" name="Рисунок 17">
            <a:extLst>
              <a:ext uri="{FF2B5EF4-FFF2-40B4-BE49-F238E27FC236}">
                <a16:creationId xmlns:a16="http://schemas.microsoft.com/office/drawing/2014/main" id="{45199229-D6E1-AC62-2D11-32D2275F5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098"/>
            <a:ext cx="1409073" cy="1409073"/>
          </a:xfrm>
          <a:prstGeom prst="rect">
            <a:avLst/>
          </a:prstGeom>
        </p:spPr>
      </p:pic>
      <p:pic>
        <p:nvPicPr>
          <p:cNvPr id="22" name="Рисунок 21">
            <a:extLst>
              <a:ext uri="{FF2B5EF4-FFF2-40B4-BE49-F238E27FC236}">
                <a16:creationId xmlns:a16="http://schemas.microsoft.com/office/drawing/2014/main" id="{A0B9F0AF-6A51-7336-8775-7A567D4A8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82" y="0"/>
            <a:ext cx="784984" cy="465885"/>
          </a:xfrm>
          <a:prstGeom prst="rect">
            <a:avLst/>
          </a:prstGeom>
        </p:spPr>
      </p:pic>
      <p:pic>
        <p:nvPicPr>
          <p:cNvPr id="28" name="Рисунок 27">
            <a:extLst>
              <a:ext uri="{FF2B5EF4-FFF2-40B4-BE49-F238E27FC236}">
                <a16:creationId xmlns:a16="http://schemas.microsoft.com/office/drawing/2014/main" id="{867BACC3-D6F0-1447-E0A0-371B7241EA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82" y="4465262"/>
            <a:ext cx="3016422" cy="2262316"/>
          </a:xfrm>
          <a:prstGeom prst="rect">
            <a:avLst/>
          </a:prstGeom>
        </p:spPr>
      </p:pic>
      <p:pic>
        <p:nvPicPr>
          <p:cNvPr id="30" name="Рисунок 29">
            <a:extLst>
              <a:ext uri="{FF2B5EF4-FFF2-40B4-BE49-F238E27FC236}">
                <a16:creationId xmlns:a16="http://schemas.microsoft.com/office/drawing/2014/main" id="{94FC9023-5E37-14C4-7F39-BBF6399D7DB9}"/>
              </a:ext>
            </a:extLst>
          </p:cNvPr>
          <p:cNvPicPr>
            <a:picLocks noChangeAspect="1"/>
          </p:cNvPicPr>
          <p:nvPr/>
        </p:nvPicPr>
        <p:blipFill>
          <a:blip r:embed="rId5">
            <a:extLst>
              <a:ext uri="{28A0092B-C50C-407E-A947-70E740481C1C}">
                <a14:useLocalDpi xmlns:a14="http://schemas.microsoft.com/office/drawing/2010/main" val="0"/>
              </a:ext>
            </a:extLst>
          </a:blip>
          <a:srcRect l="6223" t="4752" r="2804" b="6000"/>
          <a:stretch>
            <a:fillRect/>
          </a:stretch>
        </p:blipFill>
        <p:spPr>
          <a:xfrm>
            <a:off x="3384129" y="599438"/>
            <a:ext cx="3210013" cy="2361833"/>
          </a:xfrm>
          <a:prstGeom prst="rect">
            <a:avLst/>
          </a:prstGeom>
        </p:spPr>
      </p:pic>
      <p:sp>
        <p:nvSpPr>
          <p:cNvPr id="32" name="TextBox 31">
            <a:extLst>
              <a:ext uri="{FF2B5EF4-FFF2-40B4-BE49-F238E27FC236}">
                <a16:creationId xmlns:a16="http://schemas.microsoft.com/office/drawing/2014/main" id="{96893C39-1AF9-E299-992E-58B3E96B1764}"/>
              </a:ext>
            </a:extLst>
          </p:cNvPr>
          <p:cNvSpPr txBox="1"/>
          <p:nvPr/>
        </p:nvSpPr>
        <p:spPr>
          <a:xfrm>
            <a:off x="3465963" y="2883083"/>
            <a:ext cx="4137453" cy="461665"/>
          </a:xfrm>
          <a:prstGeom prst="rect">
            <a:avLst/>
          </a:prstGeom>
          <a:noFill/>
        </p:spPr>
        <p:txBody>
          <a:bodyPr wrap="square">
            <a:spAutoFit/>
          </a:bodyPr>
          <a:lstStyle/>
          <a:p>
            <a:r>
              <a:rPr kumimoji="0" lang="ru-RU" sz="2400" b="0" i="0" u="sng" strike="noStrike" kern="1200" cap="none" spc="0" normalizeH="0" baseline="0" noProof="0" dirty="0">
                <a:ln>
                  <a:noFill/>
                </a:ln>
                <a:solidFill>
                  <a:srgbClr val="3C40D4"/>
                </a:solidFill>
                <a:effectLst/>
                <a:uLnTx/>
                <a:uFillTx/>
                <a:latin typeface="Calibri" panose="020F0502020204030204"/>
                <a:ea typeface="+mn-ea"/>
                <a:cs typeface="+mn-cs"/>
              </a:rPr>
              <a:t>Игра "Найди букву"</a:t>
            </a:r>
            <a:endParaRPr lang="ru-RU" sz="2400" u="sng" dirty="0"/>
          </a:p>
        </p:txBody>
      </p:sp>
      <p:pic>
        <p:nvPicPr>
          <p:cNvPr id="40" name="Рисунок 39">
            <a:extLst>
              <a:ext uri="{FF2B5EF4-FFF2-40B4-BE49-F238E27FC236}">
                <a16:creationId xmlns:a16="http://schemas.microsoft.com/office/drawing/2014/main" id="{AC87D8A4-0EB1-D400-460A-ED3C75082D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9127" y="544890"/>
            <a:ext cx="3115015" cy="2336261"/>
          </a:xfrm>
          <a:prstGeom prst="rect">
            <a:avLst/>
          </a:prstGeom>
        </p:spPr>
      </p:pic>
      <p:pic>
        <p:nvPicPr>
          <p:cNvPr id="42" name="Рисунок 41">
            <a:extLst>
              <a:ext uri="{FF2B5EF4-FFF2-40B4-BE49-F238E27FC236}">
                <a16:creationId xmlns:a16="http://schemas.microsoft.com/office/drawing/2014/main" id="{98B4BCC8-915D-4E3F-1D0A-122B5A3CFE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6313" y="3749171"/>
            <a:ext cx="3091947" cy="2318960"/>
          </a:xfrm>
          <a:prstGeom prst="rect">
            <a:avLst/>
          </a:prstGeom>
        </p:spPr>
      </p:pic>
      <p:pic>
        <p:nvPicPr>
          <p:cNvPr id="44" name="Рисунок 43">
            <a:extLst>
              <a:ext uri="{FF2B5EF4-FFF2-40B4-BE49-F238E27FC236}">
                <a16:creationId xmlns:a16="http://schemas.microsoft.com/office/drawing/2014/main" id="{2F2B1867-42F3-52C1-62EF-D199760D5B5A}"/>
              </a:ext>
            </a:extLst>
          </p:cNvPr>
          <p:cNvPicPr>
            <a:picLocks noChangeAspect="1"/>
          </p:cNvPicPr>
          <p:nvPr/>
        </p:nvPicPr>
        <p:blipFill>
          <a:blip r:embed="rId8">
            <a:extLst>
              <a:ext uri="{28A0092B-C50C-407E-A947-70E740481C1C}">
                <a14:useLocalDpi xmlns:a14="http://schemas.microsoft.com/office/drawing/2010/main" val="0"/>
              </a:ext>
            </a:extLst>
          </a:blip>
          <a:srcRect l="7401" b="9100"/>
          <a:stretch>
            <a:fillRect/>
          </a:stretch>
        </p:blipFill>
        <p:spPr>
          <a:xfrm flipH="1">
            <a:off x="204352" y="1333005"/>
            <a:ext cx="3124967" cy="2328096"/>
          </a:xfrm>
          <a:prstGeom prst="rect">
            <a:avLst/>
          </a:prstGeom>
        </p:spPr>
      </p:pic>
      <p:sp>
        <p:nvSpPr>
          <p:cNvPr id="46" name="TextBox 45">
            <a:extLst>
              <a:ext uri="{FF2B5EF4-FFF2-40B4-BE49-F238E27FC236}">
                <a16:creationId xmlns:a16="http://schemas.microsoft.com/office/drawing/2014/main" id="{22D8CD01-629B-D6EE-9C00-0FE1D7F91FF5}"/>
              </a:ext>
            </a:extLst>
          </p:cNvPr>
          <p:cNvSpPr txBox="1"/>
          <p:nvPr/>
        </p:nvSpPr>
        <p:spPr>
          <a:xfrm>
            <a:off x="159254" y="3594927"/>
            <a:ext cx="5936746" cy="923330"/>
          </a:xfrm>
          <a:prstGeom prst="rect">
            <a:avLst/>
          </a:prstGeom>
          <a:noFill/>
        </p:spPr>
        <p:txBody>
          <a:bodyPr wrap="square">
            <a:spAutoFit/>
          </a:bodyPr>
          <a:lstStyle/>
          <a:p>
            <a:r>
              <a:rPr lang="ru-RU" dirty="0">
                <a:solidFill>
                  <a:srgbClr val="3C40D4"/>
                </a:solidFill>
              </a:rPr>
              <a:t>На карточке в таблице напечатаны буквы, задача для ребенка найти нужную букву, которая повторяется несколько раз в каждой строке и закрыть ее фишками</a:t>
            </a:r>
          </a:p>
        </p:txBody>
      </p:sp>
      <p:sp>
        <p:nvSpPr>
          <p:cNvPr id="48" name="TextBox 47">
            <a:extLst>
              <a:ext uri="{FF2B5EF4-FFF2-40B4-BE49-F238E27FC236}">
                <a16:creationId xmlns:a16="http://schemas.microsoft.com/office/drawing/2014/main" id="{DFFCD9EF-3CB3-3330-0C4C-BE51CA4AC9B4}"/>
              </a:ext>
            </a:extLst>
          </p:cNvPr>
          <p:cNvSpPr txBox="1"/>
          <p:nvPr/>
        </p:nvSpPr>
        <p:spPr>
          <a:xfrm>
            <a:off x="1006140" y="419286"/>
            <a:ext cx="2303411" cy="1015663"/>
          </a:xfrm>
          <a:prstGeom prst="rect">
            <a:avLst/>
          </a:prstGeom>
          <a:noFill/>
        </p:spPr>
        <p:txBody>
          <a:bodyPr wrap="square">
            <a:spAutoFit/>
          </a:bodyPr>
          <a:lstStyle/>
          <a:p>
            <a:pPr algn="ctr"/>
            <a:r>
              <a:rPr kumimoji="0" lang="ru-RU" sz="3000" b="1" i="0" u="none" strike="noStrike" kern="1200" cap="none" spc="0" normalizeH="0" baseline="0" noProof="0" dirty="0">
                <a:ln>
                  <a:noFill/>
                </a:ln>
                <a:solidFill>
                  <a:srgbClr val="3C40D4"/>
                </a:solidFill>
                <a:effectLst/>
                <a:uLnTx/>
                <a:uFillTx/>
                <a:latin typeface="Calibri Light" panose="020F0302020204030204"/>
                <a:ea typeface="+mj-ea"/>
                <a:cs typeface="+mj-cs"/>
              </a:rPr>
              <a:t>В работе логопеда</a:t>
            </a:r>
            <a:endParaRPr lang="ru-RU" sz="3000" b="1" dirty="0">
              <a:solidFill>
                <a:srgbClr val="3C40D4"/>
              </a:solidFill>
            </a:endParaRPr>
          </a:p>
        </p:txBody>
      </p:sp>
      <p:sp>
        <p:nvSpPr>
          <p:cNvPr id="49" name="TextBox 48">
            <a:extLst>
              <a:ext uri="{FF2B5EF4-FFF2-40B4-BE49-F238E27FC236}">
                <a16:creationId xmlns:a16="http://schemas.microsoft.com/office/drawing/2014/main" id="{0C237B05-8FB5-C53B-A39C-D54EE7470387}"/>
              </a:ext>
            </a:extLst>
          </p:cNvPr>
          <p:cNvSpPr txBox="1"/>
          <p:nvPr/>
        </p:nvSpPr>
        <p:spPr>
          <a:xfrm>
            <a:off x="6648952" y="484874"/>
            <a:ext cx="2619622" cy="1015663"/>
          </a:xfrm>
          <a:prstGeom prst="rect">
            <a:avLst/>
          </a:prstGeom>
          <a:noFill/>
        </p:spPr>
        <p:txBody>
          <a:bodyPr wrap="square">
            <a:spAutoFit/>
          </a:bodyPr>
          <a:lstStyle/>
          <a:p>
            <a:pPr algn="ctr"/>
            <a:r>
              <a:rPr kumimoji="0" lang="ru-RU" sz="3000" b="1" i="0" u="none" strike="noStrike" kern="1200" cap="none" spc="0" normalizeH="0" baseline="0" noProof="0" dirty="0">
                <a:ln>
                  <a:noFill/>
                </a:ln>
                <a:solidFill>
                  <a:srgbClr val="CB2F5F"/>
                </a:solidFill>
                <a:effectLst/>
                <a:uLnTx/>
                <a:uFillTx/>
                <a:latin typeface="Calibri Light" panose="020F0302020204030204"/>
                <a:ea typeface="+mj-ea"/>
                <a:cs typeface="+mj-cs"/>
              </a:rPr>
              <a:t>В работе психолога</a:t>
            </a:r>
            <a:endParaRPr lang="ru-RU" sz="3000" b="1" dirty="0"/>
          </a:p>
        </p:txBody>
      </p:sp>
      <p:sp>
        <p:nvSpPr>
          <p:cNvPr id="57" name="Облачко с текстом: овальное 56">
            <a:extLst>
              <a:ext uri="{FF2B5EF4-FFF2-40B4-BE49-F238E27FC236}">
                <a16:creationId xmlns:a16="http://schemas.microsoft.com/office/drawing/2014/main" id="{EA82B67C-F1DD-B8AF-B646-D4FC9B2A9D33}"/>
              </a:ext>
            </a:extLst>
          </p:cNvPr>
          <p:cNvSpPr>
            <a:spLocks noChangeArrowheads="1"/>
          </p:cNvSpPr>
          <p:nvPr/>
        </p:nvSpPr>
        <p:spPr bwMode="auto">
          <a:xfrm flipH="1" flipV="1">
            <a:off x="6401096" y="1657691"/>
            <a:ext cx="3528195" cy="1830185"/>
          </a:xfrm>
          <a:prstGeom prst="wedgeEllipseCallout">
            <a:avLst>
              <a:gd name="adj1" fmla="val -50634"/>
              <a:gd name="adj2" fmla="val 51028"/>
            </a:avLst>
          </a:prstGeom>
          <a:solidFill>
            <a:schemeClr val="accent6">
              <a:lumMod val="20000"/>
              <a:lumOff val="80000"/>
            </a:schemeClr>
          </a:solidFill>
          <a:ln w="28575">
            <a:solidFill>
              <a:srgbClr val="F43880"/>
            </a:solidFill>
            <a:miter lim="800000"/>
            <a:headEnd/>
            <a:tailEnd/>
          </a:ln>
        </p:spPr>
        <p:txBody>
          <a:bodyPr rot="0" vert="horz" wrap="square" lIns="91440" tIns="45720" rIns="91440" bIns="45720" anchor="t" anchorCtr="0" upright="1">
            <a:noAutofit/>
          </a:bodyPr>
          <a:lstStyle/>
          <a:p>
            <a:pPr>
              <a:lnSpc>
                <a:spcPct val="107000"/>
              </a:lnSpc>
              <a:spcAft>
                <a:spcPts val="800"/>
              </a:spcAft>
              <a:buNone/>
            </a:pP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Облачко с текстом: овальное 58">
            <a:extLst>
              <a:ext uri="{FF2B5EF4-FFF2-40B4-BE49-F238E27FC236}">
                <a16:creationId xmlns:a16="http://schemas.microsoft.com/office/drawing/2014/main" id="{D78F9108-2149-295A-CC62-6FA7BABA60ED}"/>
              </a:ext>
            </a:extLst>
          </p:cNvPr>
          <p:cNvSpPr>
            <a:spLocks noChangeArrowheads="1"/>
          </p:cNvSpPr>
          <p:nvPr/>
        </p:nvSpPr>
        <p:spPr bwMode="auto">
          <a:xfrm>
            <a:off x="2800340" y="4688481"/>
            <a:ext cx="3709419" cy="1748906"/>
          </a:xfrm>
          <a:prstGeom prst="wedgeEllipseCallout">
            <a:avLst>
              <a:gd name="adj1" fmla="val -50634"/>
              <a:gd name="adj2" fmla="val 51028"/>
            </a:avLst>
          </a:prstGeom>
          <a:solidFill>
            <a:schemeClr val="accent3">
              <a:lumMod val="20000"/>
              <a:lumOff val="80000"/>
            </a:schemeClr>
          </a:solidFill>
          <a:ln w="28575">
            <a:solidFill>
              <a:srgbClr val="3C40D4"/>
            </a:solidFill>
            <a:miter lim="800000"/>
            <a:headEnd/>
            <a:tailEnd/>
          </a:ln>
        </p:spPr>
        <p:txBody>
          <a:bodyPr rot="0" vert="horz" wrap="square" lIns="91440" tIns="45720" rIns="91440" bIns="45720" anchor="t" anchorCtr="0" upright="1">
            <a:noAutofit/>
          </a:bodyPr>
          <a:lstStyle/>
          <a:p>
            <a:pPr>
              <a:lnSpc>
                <a:spcPct val="107000"/>
              </a:lnSpc>
              <a:spcAft>
                <a:spcPts val="800"/>
              </a:spcAft>
              <a:buNone/>
            </a:pP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 name="TextBox 60">
            <a:extLst>
              <a:ext uri="{FF2B5EF4-FFF2-40B4-BE49-F238E27FC236}">
                <a16:creationId xmlns:a16="http://schemas.microsoft.com/office/drawing/2014/main" id="{D6995F70-102D-FA83-C5C2-62E1B44E7AB9}"/>
              </a:ext>
            </a:extLst>
          </p:cNvPr>
          <p:cNvSpPr txBox="1"/>
          <p:nvPr/>
        </p:nvSpPr>
        <p:spPr>
          <a:xfrm>
            <a:off x="6594142" y="2339956"/>
            <a:ext cx="389443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CB2F5F"/>
                </a:solidFill>
                <a:effectLst/>
                <a:uLnTx/>
                <a:uFillTx/>
                <a:latin typeface="Calibri" panose="020F0502020204030204" pitchFamily="34" charset="0"/>
                <a:ea typeface="+mn-ea"/>
                <a:cs typeface="+mn-cs"/>
              </a:rPr>
              <a:t>В табличке напечатаны цифры, задача найти нужную цифру и накрыть камешками марблс</a:t>
            </a:r>
            <a:endPar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3" name="TextBox 62">
            <a:extLst>
              <a:ext uri="{FF2B5EF4-FFF2-40B4-BE49-F238E27FC236}">
                <a16:creationId xmlns:a16="http://schemas.microsoft.com/office/drawing/2014/main" id="{5F0F0ED0-FC95-12C1-E953-2FD71F8F975B}"/>
              </a:ext>
            </a:extLst>
          </p:cNvPr>
          <p:cNvSpPr txBox="1"/>
          <p:nvPr/>
        </p:nvSpPr>
        <p:spPr>
          <a:xfrm>
            <a:off x="3039664" y="5072180"/>
            <a:ext cx="382020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3C40D4"/>
                </a:solidFill>
                <a:effectLst/>
                <a:uLnTx/>
                <a:uFillTx/>
                <a:latin typeface="Calibri" panose="020F0502020204030204" pitchFamily="34" charset="0"/>
                <a:ea typeface="+mn-ea"/>
                <a:cs typeface="+mn-cs"/>
              </a:rPr>
              <a:t>На карточки наклеиваются буквы, затем проводя окошечком по дорожке ребенок читает букву. Усложнение - чтение слогов</a:t>
            </a:r>
            <a:endParaRPr kumimoji="0" lang="ru-RU" sz="1200" b="0" i="0" u="none" strike="noStrike" kern="1200" cap="none" spc="0" normalizeH="0" baseline="0" noProof="0" dirty="0">
              <a:ln>
                <a:noFill/>
              </a:ln>
              <a:solidFill>
                <a:srgbClr val="3C40D4"/>
              </a:solidFill>
              <a:effectLst/>
              <a:uLnTx/>
              <a:uFillTx/>
              <a:latin typeface="Times New Roman" panose="02020603050405020304" pitchFamily="18" charset="0"/>
              <a:ea typeface="Times New Roman" panose="02020603050405020304" pitchFamily="18" charset="0"/>
              <a:cs typeface="+mn-cs"/>
            </a:endParaRPr>
          </a:p>
        </p:txBody>
      </p:sp>
      <p:sp>
        <p:nvSpPr>
          <p:cNvPr id="64" name="TextBox 63">
            <a:extLst>
              <a:ext uri="{FF2B5EF4-FFF2-40B4-BE49-F238E27FC236}">
                <a16:creationId xmlns:a16="http://schemas.microsoft.com/office/drawing/2014/main" id="{DB0D6A42-06E9-F479-458E-BF15017251F6}"/>
              </a:ext>
            </a:extLst>
          </p:cNvPr>
          <p:cNvSpPr txBox="1"/>
          <p:nvPr/>
        </p:nvSpPr>
        <p:spPr>
          <a:xfrm>
            <a:off x="3781688" y="4659451"/>
            <a:ext cx="2414894" cy="461665"/>
          </a:xfrm>
          <a:prstGeom prst="rect">
            <a:avLst/>
          </a:prstGeom>
          <a:noFill/>
        </p:spPr>
        <p:txBody>
          <a:bodyPr wrap="square">
            <a:spAutoFit/>
          </a:bodyPr>
          <a:lstStyle/>
          <a:p>
            <a:r>
              <a:rPr lang="ru-RU" sz="2400" u="sng" dirty="0">
                <a:solidFill>
                  <a:srgbClr val="3C40D4"/>
                </a:solidFill>
                <a:latin typeface="Calibri" panose="020F0502020204030204"/>
              </a:rPr>
              <a:t>«</a:t>
            </a:r>
            <a:r>
              <a:rPr kumimoji="0" lang="ru-RU" sz="2400" b="0" i="0" u="sng" strike="noStrike" kern="1200" cap="none" spc="0" normalizeH="0" baseline="0" noProof="0" dirty="0">
                <a:ln>
                  <a:noFill/>
                </a:ln>
                <a:solidFill>
                  <a:srgbClr val="3C40D4"/>
                </a:solidFill>
                <a:effectLst/>
                <a:uLnTx/>
                <a:uFillTx/>
                <a:latin typeface="Calibri" panose="020F0502020204030204"/>
                <a:ea typeface="+mn-ea"/>
                <a:cs typeface="+mn-cs"/>
              </a:rPr>
              <a:t>Читалочка</a:t>
            </a:r>
            <a:r>
              <a:rPr lang="ru-RU" sz="2400" u="sng" dirty="0">
                <a:solidFill>
                  <a:srgbClr val="3C40D4"/>
                </a:solidFill>
                <a:latin typeface="Calibri" panose="020F0502020204030204"/>
              </a:rPr>
              <a:t>»</a:t>
            </a:r>
            <a:r>
              <a:rPr kumimoji="0" lang="ru-RU" sz="2400" b="0" i="0" u="sng" strike="noStrike" kern="1200" cap="none" spc="0" normalizeH="0" baseline="0" noProof="0" dirty="0">
                <a:ln>
                  <a:noFill/>
                </a:ln>
                <a:solidFill>
                  <a:srgbClr val="3C40D4"/>
                </a:solidFill>
                <a:effectLst/>
                <a:uLnTx/>
                <a:uFillTx/>
                <a:latin typeface="Calibri" panose="020F0502020204030204"/>
                <a:ea typeface="+mn-ea"/>
                <a:cs typeface="+mn-cs"/>
              </a:rPr>
              <a:t> </a:t>
            </a:r>
            <a:endParaRPr lang="ru-RU" sz="2400" u="sng" dirty="0"/>
          </a:p>
        </p:txBody>
      </p:sp>
      <p:sp>
        <p:nvSpPr>
          <p:cNvPr id="65" name="TextBox 64">
            <a:extLst>
              <a:ext uri="{FF2B5EF4-FFF2-40B4-BE49-F238E27FC236}">
                <a16:creationId xmlns:a16="http://schemas.microsoft.com/office/drawing/2014/main" id="{D500202B-FC31-51E6-037A-F3F2938B4828}"/>
              </a:ext>
            </a:extLst>
          </p:cNvPr>
          <p:cNvSpPr txBox="1"/>
          <p:nvPr/>
        </p:nvSpPr>
        <p:spPr>
          <a:xfrm>
            <a:off x="6401096" y="1620450"/>
            <a:ext cx="3528197" cy="830997"/>
          </a:xfrm>
          <a:prstGeom prst="rect">
            <a:avLst/>
          </a:prstGeom>
          <a:noFill/>
        </p:spPr>
        <p:txBody>
          <a:bodyPr wrap="square">
            <a:spAutoFit/>
          </a:bodyPr>
          <a:lstStyle/>
          <a:p>
            <a:pPr algn="ctr"/>
            <a:r>
              <a:rPr kumimoji="0" lang="ru-RU" sz="2400" b="0" i="0" u="sng" strike="noStrike" kern="1200" cap="none" spc="0" normalizeH="0" baseline="0" noProof="0" dirty="0">
                <a:ln>
                  <a:noFill/>
                </a:ln>
                <a:solidFill>
                  <a:srgbClr val="CB2F5F"/>
                </a:solidFill>
                <a:effectLst/>
                <a:uLnTx/>
                <a:uFillTx/>
                <a:latin typeface="Calibri" panose="020F0502020204030204"/>
                <a:ea typeface="+mn-ea"/>
                <a:cs typeface="+mn-cs"/>
              </a:rPr>
              <a:t>Тренажёр </a:t>
            </a:r>
          </a:p>
          <a:p>
            <a:pPr algn="ctr"/>
            <a:r>
              <a:rPr kumimoji="0" lang="ru-RU" sz="2400" b="0" i="0" u="sng" strike="noStrike" kern="1200" cap="none" spc="0" normalizeH="0" baseline="0" noProof="0" dirty="0">
                <a:ln>
                  <a:noFill/>
                </a:ln>
                <a:solidFill>
                  <a:srgbClr val="CB2F5F"/>
                </a:solidFill>
                <a:effectLst/>
                <a:uLnTx/>
                <a:uFillTx/>
                <a:latin typeface="Calibri" panose="020F0502020204030204"/>
                <a:ea typeface="+mn-ea"/>
                <a:cs typeface="+mn-cs"/>
              </a:rPr>
              <a:t>«Занимательный поиск»</a:t>
            </a:r>
            <a:endParaRPr lang="ru-RU" sz="2400" u="sng" dirty="0">
              <a:solidFill>
                <a:srgbClr val="CB2F5F"/>
              </a:solidFill>
            </a:endParaRPr>
          </a:p>
        </p:txBody>
      </p:sp>
      <p:sp>
        <p:nvSpPr>
          <p:cNvPr id="67" name="TextBox 66">
            <a:extLst>
              <a:ext uri="{FF2B5EF4-FFF2-40B4-BE49-F238E27FC236}">
                <a16:creationId xmlns:a16="http://schemas.microsoft.com/office/drawing/2014/main" id="{4CD93267-33AC-AD24-85C9-C1B2862AEC04}"/>
              </a:ext>
            </a:extLst>
          </p:cNvPr>
          <p:cNvSpPr txBox="1"/>
          <p:nvPr/>
        </p:nvSpPr>
        <p:spPr>
          <a:xfrm>
            <a:off x="6622216" y="3782481"/>
            <a:ext cx="2469622" cy="2862322"/>
          </a:xfrm>
          <a:prstGeom prst="rect">
            <a:avLst/>
          </a:prstGeom>
          <a:noFill/>
        </p:spPr>
        <p:txBody>
          <a:bodyPr wrap="square">
            <a:spAutoFit/>
          </a:bodyPr>
          <a:lstStyle/>
          <a:p>
            <a:r>
              <a:rPr kumimoji="0" lang="ru-RU" sz="1800" b="0" i="0" u="none" strike="noStrike" kern="1200" cap="none" spc="0" normalizeH="0" baseline="0" noProof="0" dirty="0">
                <a:ln>
                  <a:noFill/>
                </a:ln>
                <a:solidFill>
                  <a:srgbClr val="CB2F5F"/>
                </a:solidFill>
                <a:effectLst/>
                <a:uLnTx/>
                <a:uFillTx/>
                <a:latin typeface="Calibri" panose="020F0502020204030204" pitchFamily="34" charset="0"/>
                <a:ea typeface="+mn-ea"/>
                <a:cs typeface="+mn-cs"/>
              </a:rPr>
              <a:t>На карточке поле из цифр. </a:t>
            </a:r>
            <a:r>
              <a:rPr lang="ru-RU" dirty="0">
                <a:solidFill>
                  <a:srgbClr val="CB2F5F"/>
                </a:solidFill>
                <a:latin typeface="Calibri" panose="020F0502020204030204" pitchFamily="34" charset="0"/>
              </a:rPr>
              <a:t>Заданную цифру необходимо провести по лабиринту из нижнего правого угла </a:t>
            </a:r>
          </a:p>
          <a:p>
            <a:r>
              <a:rPr lang="ru-RU" dirty="0">
                <a:solidFill>
                  <a:srgbClr val="CB2F5F"/>
                </a:solidFill>
                <a:latin typeface="Calibri" panose="020F0502020204030204" pitchFamily="34" charset="0"/>
              </a:rPr>
              <a:t>в верхний левый. Ребёнок обводит нужную цифру маркером, прокладывая дорожку</a:t>
            </a:r>
            <a:endParaRPr lang="ru-RU" dirty="0">
              <a:solidFill>
                <a:srgbClr val="CB2F5F"/>
              </a:solidFill>
            </a:endParaRPr>
          </a:p>
        </p:txBody>
      </p:sp>
      <p:pic>
        <p:nvPicPr>
          <p:cNvPr id="69" name="Рисунок 68">
            <a:extLst>
              <a:ext uri="{FF2B5EF4-FFF2-40B4-BE49-F238E27FC236}">
                <a16:creationId xmlns:a16="http://schemas.microsoft.com/office/drawing/2014/main" id="{D1194A72-3C23-7BD2-A333-85A715A221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66854" y="6145426"/>
            <a:ext cx="1425146" cy="712573"/>
          </a:xfrm>
          <a:prstGeom prst="rect">
            <a:avLst/>
          </a:prstGeom>
        </p:spPr>
      </p:pic>
      <p:pic>
        <p:nvPicPr>
          <p:cNvPr id="70" name="Рисунок 69">
            <a:extLst>
              <a:ext uri="{FF2B5EF4-FFF2-40B4-BE49-F238E27FC236}">
                <a16:creationId xmlns:a16="http://schemas.microsoft.com/office/drawing/2014/main" id="{12D15281-06E1-D5E1-A7B4-94C08A8A97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75772" y="6059926"/>
            <a:ext cx="1135449" cy="171001"/>
          </a:xfrm>
          <a:prstGeom prst="rect">
            <a:avLst/>
          </a:prstGeom>
        </p:spPr>
      </p:pic>
      <p:pic>
        <p:nvPicPr>
          <p:cNvPr id="71" name="Рисунок 70">
            <a:extLst>
              <a:ext uri="{FF2B5EF4-FFF2-40B4-BE49-F238E27FC236}">
                <a16:creationId xmlns:a16="http://schemas.microsoft.com/office/drawing/2014/main" id="{5BACDFD0-DF21-64E7-0936-B12F81E904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25881" y="6234502"/>
            <a:ext cx="435232" cy="163852"/>
          </a:xfrm>
          <a:prstGeom prst="rect">
            <a:avLst/>
          </a:prstGeom>
        </p:spPr>
      </p:pic>
    </p:spTree>
    <p:extLst>
      <p:ext uri="{BB962C8B-B14F-4D97-AF65-F5344CB8AC3E}">
        <p14:creationId xmlns:p14="http://schemas.microsoft.com/office/powerpoint/2010/main" val="199923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A46B5-23D1-6545-1024-55D93D2371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613FE-207F-9A0E-56F2-95E0CBAF1DE8}"/>
              </a:ext>
            </a:extLst>
          </p:cNvPr>
          <p:cNvSpPr>
            <a:spLocks noGrp="1"/>
          </p:cNvSpPr>
          <p:nvPr>
            <p:ph type="title"/>
          </p:nvPr>
        </p:nvSpPr>
        <p:spPr>
          <a:xfrm>
            <a:off x="2819520" y="152185"/>
            <a:ext cx="5709920" cy="381560"/>
          </a:xfrm>
        </p:spPr>
        <p:txBody>
          <a:bodyPr>
            <a:normAutofit fontScale="90000"/>
          </a:bodyPr>
          <a:lstStyle/>
          <a:p>
            <a:pPr algn="ctr"/>
            <a:r>
              <a:rPr lang="en-US" dirty="0">
                <a:solidFill>
                  <a:srgbClr val="CB2F5F"/>
                </a:solidFill>
              </a:rPr>
              <a:t>II </a:t>
            </a:r>
            <a:r>
              <a:rPr lang="ru-RU" dirty="0">
                <a:solidFill>
                  <a:srgbClr val="CB2F5F"/>
                </a:solidFill>
              </a:rPr>
              <a:t>блок Речевые игры </a:t>
            </a:r>
          </a:p>
        </p:txBody>
      </p:sp>
      <p:pic>
        <p:nvPicPr>
          <p:cNvPr id="10" name="Рисунок 9">
            <a:extLst>
              <a:ext uri="{FF2B5EF4-FFF2-40B4-BE49-F238E27FC236}">
                <a16:creationId xmlns:a16="http://schemas.microsoft.com/office/drawing/2014/main" id="{D2877656-F9E4-2C71-5884-B662A16B0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5772" y="6059926"/>
            <a:ext cx="1135449" cy="171001"/>
          </a:xfrm>
          <a:prstGeom prst="rect">
            <a:avLst/>
          </a:prstGeom>
        </p:spPr>
      </p:pic>
      <p:pic>
        <p:nvPicPr>
          <p:cNvPr id="11" name="Рисунок 10">
            <a:extLst>
              <a:ext uri="{FF2B5EF4-FFF2-40B4-BE49-F238E27FC236}">
                <a16:creationId xmlns:a16="http://schemas.microsoft.com/office/drawing/2014/main" id="{E78D375F-F28E-2B05-54CF-81DCB1206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5881" y="6234502"/>
            <a:ext cx="435232" cy="163852"/>
          </a:xfrm>
          <a:prstGeom prst="rect">
            <a:avLst/>
          </a:prstGeom>
        </p:spPr>
      </p:pic>
      <p:pic>
        <p:nvPicPr>
          <p:cNvPr id="18" name="Рисунок 17">
            <a:extLst>
              <a:ext uri="{FF2B5EF4-FFF2-40B4-BE49-F238E27FC236}">
                <a16:creationId xmlns:a16="http://schemas.microsoft.com/office/drawing/2014/main" id="{6F251C42-480D-DE7C-3392-927B20BA8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5098"/>
            <a:ext cx="1409073" cy="1409073"/>
          </a:xfrm>
          <a:prstGeom prst="rect">
            <a:avLst/>
          </a:prstGeom>
        </p:spPr>
      </p:pic>
      <p:pic>
        <p:nvPicPr>
          <p:cNvPr id="22" name="Рисунок 21">
            <a:extLst>
              <a:ext uri="{FF2B5EF4-FFF2-40B4-BE49-F238E27FC236}">
                <a16:creationId xmlns:a16="http://schemas.microsoft.com/office/drawing/2014/main" id="{06D32D21-34D1-765E-7E14-5FA6C84291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82" y="0"/>
            <a:ext cx="784984" cy="465885"/>
          </a:xfrm>
          <a:prstGeom prst="rect">
            <a:avLst/>
          </a:prstGeom>
        </p:spPr>
      </p:pic>
      <p:pic>
        <p:nvPicPr>
          <p:cNvPr id="24" name="Рисунок 23">
            <a:extLst>
              <a:ext uri="{FF2B5EF4-FFF2-40B4-BE49-F238E27FC236}">
                <a16:creationId xmlns:a16="http://schemas.microsoft.com/office/drawing/2014/main" id="{3D1E4091-784D-8984-4874-68F02710C8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66854" y="6145426"/>
            <a:ext cx="1425146" cy="712573"/>
          </a:xfrm>
          <a:prstGeom prst="rect">
            <a:avLst/>
          </a:prstGeom>
        </p:spPr>
      </p:pic>
      <p:sp>
        <p:nvSpPr>
          <p:cNvPr id="4" name="TextBox 3">
            <a:extLst>
              <a:ext uri="{FF2B5EF4-FFF2-40B4-BE49-F238E27FC236}">
                <a16:creationId xmlns:a16="http://schemas.microsoft.com/office/drawing/2014/main" id="{585988E0-DAA8-3953-9B08-300C43120DBF}"/>
              </a:ext>
            </a:extLst>
          </p:cNvPr>
          <p:cNvSpPr txBox="1"/>
          <p:nvPr/>
        </p:nvSpPr>
        <p:spPr>
          <a:xfrm>
            <a:off x="946856" y="490586"/>
            <a:ext cx="2303411" cy="1015663"/>
          </a:xfrm>
          <a:prstGeom prst="rect">
            <a:avLst/>
          </a:prstGeom>
          <a:noFill/>
        </p:spPr>
        <p:txBody>
          <a:bodyPr wrap="square">
            <a:spAutoFit/>
          </a:bodyPr>
          <a:lstStyle/>
          <a:p>
            <a:pPr algn="ctr"/>
            <a:r>
              <a:rPr kumimoji="0" lang="ru-RU" sz="3000" b="1" i="0" u="none" strike="noStrike" kern="1200" cap="none" spc="0" normalizeH="0" baseline="0" noProof="0" dirty="0">
                <a:ln>
                  <a:noFill/>
                </a:ln>
                <a:solidFill>
                  <a:srgbClr val="3C40D4"/>
                </a:solidFill>
                <a:effectLst/>
                <a:uLnTx/>
                <a:uFillTx/>
                <a:latin typeface="Calibri Light" panose="020F0302020204030204"/>
                <a:ea typeface="+mj-ea"/>
                <a:cs typeface="+mj-cs"/>
              </a:rPr>
              <a:t>В работе логопеда</a:t>
            </a:r>
            <a:endParaRPr lang="ru-RU" sz="3000" b="1" dirty="0">
              <a:solidFill>
                <a:srgbClr val="3C40D4"/>
              </a:solidFill>
            </a:endParaRPr>
          </a:p>
        </p:txBody>
      </p:sp>
      <p:sp>
        <p:nvSpPr>
          <p:cNvPr id="5" name="TextBox 4">
            <a:extLst>
              <a:ext uri="{FF2B5EF4-FFF2-40B4-BE49-F238E27FC236}">
                <a16:creationId xmlns:a16="http://schemas.microsoft.com/office/drawing/2014/main" id="{B5D60D61-F4DB-AF5B-E6D4-78CA560B160B}"/>
              </a:ext>
            </a:extLst>
          </p:cNvPr>
          <p:cNvSpPr txBox="1"/>
          <p:nvPr/>
        </p:nvSpPr>
        <p:spPr>
          <a:xfrm>
            <a:off x="6634106" y="561043"/>
            <a:ext cx="2619622" cy="1015663"/>
          </a:xfrm>
          <a:prstGeom prst="rect">
            <a:avLst/>
          </a:prstGeom>
          <a:noFill/>
        </p:spPr>
        <p:txBody>
          <a:bodyPr wrap="square">
            <a:spAutoFit/>
          </a:bodyPr>
          <a:lstStyle/>
          <a:p>
            <a:pPr algn="ctr"/>
            <a:r>
              <a:rPr kumimoji="0" lang="ru-RU" sz="3000" b="1" i="0" u="none" strike="noStrike" kern="1200" cap="none" spc="0" normalizeH="0" baseline="0" noProof="0" dirty="0">
                <a:ln>
                  <a:noFill/>
                </a:ln>
                <a:solidFill>
                  <a:srgbClr val="CB2F5F"/>
                </a:solidFill>
                <a:effectLst/>
                <a:uLnTx/>
                <a:uFillTx/>
                <a:latin typeface="Calibri Light" panose="020F0302020204030204"/>
                <a:ea typeface="+mj-ea"/>
                <a:cs typeface="+mj-cs"/>
              </a:rPr>
              <a:t>В работе психолога</a:t>
            </a:r>
            <a:endParaRPr lang="ru-RU" sz="3000" b="1" dirty="0"/>
          </a:p>
        </p:txBody>
      </p:sp>
      <p:sp>
        <p:nvSpPr>
          <p:cNvPr id="16" name="TextBox 15">
            <a:extLst>
              <a:ext uri="{FF2B5EF4-FFF2-40B4-BE49-F238E27FC236}">
                <a16:creationId xmlns:a16="http://schemas.microsoft.com/office/drawing/2014/main" id="{E17C7EFA-12F3-BAAD-3C1E-AEC67F7EC935}"/>
              </a:ext>
            </a:extLst>
          </p:cNvPr>
          <p:cNvSpPr txBox="1"/>
          <p:nvPr/>
        </p:nvSpPr>
        <p:spPr>
          <a:xfrm>
            <a:off x="3244691" y="992009"/>
            <a:ext cx="3274120" cy="2862322"/>
          </a:xfrm>
          <a:prstGeom prst="rect">
            <a:avLst/>
          </a:prstGeom>
          <a:noFill/>
        </p:spPr>
        <p:txBody>
          <a:bodyPr wrap="square">
            <a:spAutoFit/>
          </a:bodyPr>
          <a:lstStyle/>
          <a:p>
            <a:r>
              <a:rPr kumimoji="0" lang="ru-RU" sz="1800" b="0" i="0" u="none" strike="noStrike" kern="1200" cap="none" spc="0" normalizeH="0" baseline="0" noProof="0" dirty="0">
                <a:ln>
                  <a:noFill/>
                </a:ln>
                <a:solidFill>
                  <a:srgbClr val="3C40D4"/>
                </a:solidFill>
                <a:effectLst/>
                <a:uLnTx/>
                <a:uFillTx/>
                <a:latin typeface="Calibri" panose="020F0502020204030204"/>
                <a:ea typeface="+mn-ea"/>
                <a:cs typeface="+mn-cs"/>
              </a:rPr>
              <a:t>Логопедическое  многофункциональное интерактивное пособие для развития речи детей дошкольного возраста, представляющее собой  горизонтальную игровую поверхность, на которой проводятся различные речевые игры и упражнения </a:t>
            </a:r>
            <a:endParaRPr lang="ru-RU" dirty="0"/>
          </a:p>
        </p:txBody>
      </p:sp>
      <p:sp>
        <p:nvSpPr>
          <p:cNvPr id="25" name="TextBox 24">
            <a:extLst>
              <a:ext uri="{FF2B5EF4-FFF2-40B4-BE49-F238E27FC236}">
                <a16:creationId xmlns:a16="http://schemas.microsoft.com/office/drawing/2014/main" id="{1FFE6F47-5181-A83D-29A2-2825A1F559D2}"/>
              </a:ext>
            </a:extLst>
          </p:cNvPr>
          <p:cNvSpPr txBox="1"/>
          <p:nvPr/>
        </p:nvSpPr>
        <p:spPr>
          <a:xfrm>
            <a:off x="114756" y="3668054"/>
            <a:ext cx="2898415" cy="461665"/>
          </a:xfrm>
          <a:prstGeom prst="rect">
            <a:avLst/>
          </a:prstGeom>
          <a:noFill/>
        </p:spPr>
        <p:txBody>
          <a:bodyPr wrap="square">
            <a:spAutoFit/>
          </a:bodyPr>
          <a:lstStyle/>
          <a:p>
            <a:pPr algn="ctr"/>
            <a:r>
              <a:rPr kumimoji="0" lang="ru-RU" sz="2400" b="0" i="0" u="sng" strike="noStrike" kern="1200" cap="none" spc="0" normalizeH="0" baseline="0" noProof="0" dirty="0">
                <a:ln>
                  <a:noFill/>
                </a:ln>
                <a:solidFill>
                  <a:srgbClr val="3C40D4"/>
                </a:solidFill>
                <a:effectLst/>
                <a:uLnTx/>
                <a:uFillTx/>
                <a:latin typeface="Calibri" panose="020F0502020204030204"/>
                <a:ea typeface="+mn-ea"/>
                <a:cs typeface="+mn-cs"/>
              </a:rPr>
              <a:t>«Речевая полянка»</a:t>
            </a:r>
            <a:endParaRPr lang="ru-RU" sz="2400" u="sng" dirty="0"/>
          </a:p>
        </p:txBody>
      </p:sp>
      <p:sp>
        <p:nvSpPr>
          <p:cNvPr id="26" name="TextBox 25">
            <a:extLst>
              <a:ext uri="{FF2B5EF4-FFF2-40B4-BE49-F238E27FC236}">
                <a16:creationId xmlns:a16="http://schemas.microsoft.com/office/drawing/2014/main" id="{6FD8C403-D839-EAB0-56CA-D2221D6BCCA7}"/>
              </a:ext>
            </a:extLst>
          </p:cNvPr>
          <p:cNvSpPr txBox="1"/>
          <p:nvPr/>
        </p:nvSpPr>
        <p:spPr>
          <a:xfrm>
            <a:off x="8529440" y="3121585"/>
            <a:ext cx="3890073" cy="461665"/>
          </a:xfrm>
          <a:prstGeom prst="rect">
            <a:avLst/>
          </a:prstGeom>
          <a:noFill/>
        </p:spPr>
        <p:txBody>
          <a:bodyPr wrap="square">
            <a:spAutoFit/>
          </a:bodyPr>
          <a:lstStyle/>
          <a:p>
            <a:pPr algn="ctr"/>
            <a:r>
              <a:rPr kumimoji="0" lang="ru-RU" sz="2400" b="0" i="0" u="sng" strike="noStrike" kern="1200" cap="none" spc="0" normalizeH="0" baseline="0" noProof="0" dirty="0">
                <a:ln>
                  <a:noFill/>
                </a:ln>
                <a:solidFill>
                  <a:srgbClr val="CB2F5F"/>
                </a:solidFill>
                <a:effectLst/>
                <a:uLnTx/>
                <a:uFillTx/>
                <a:latin typeface="Calibri" panose="020F0502020204030204"/>
                <a:ea typeface="+mn-ea"/>
                <a:cs typeface="+mn-cs"/>
              </a:rPr>
              <a:t>Игры на песке с камнями</a:t>
            </a:r>
            <a:endParaRPr lang="ru-RU" sz="2400" u="sng" dirty="0">
              <a:solidFill>
                <a:srgbClr val="CB2F5F"/>
              </a:solidFill>
            </a:endParaRPr>
          </a:p>
        </p:txBody>
      </p:sp>
      <p:sp>
        <p:nvSpPr>
          <p:cNvPr id="27" name="TextBox 26">
            <a:extLst>
              <a:ext uri="{FF2B5EF4-FFF2-40B4-BE49-F238E27FC236}">
                <a16:creationId xmlns:a16="http://schemas.microsoft.com/office/drawing/2014/main" id="{8C54FF7B-4D67-E3F6-0678-6C0AE1B85BB2}"/>
              </a:ext>
            </a:extLst>
          </p:cNvPr>
          <p:cNvSpPr txBox="1"/>
          <p:nvPr/>
        </p:nvSpPr>
        <p:spPr>
          <a:xfrm>
            <a:off x="6554882" y="3704561"/>
            <a:ext cx="2778071" cy="3139321"/>
          </a:xfrm>
          <a:prstGeom prst="rect">
            <a:avLst/>
          </a:prstGeom>
          <a:noFill/>
        </p:spPr>
        <p:txBody>
          <a:bodyPr wrap="square">
            <a:spAutoFit/>
          </a:bodyPr>
          <a:lstStyle/>
          <a:p>
            <a:r>
              <a:rPr kumimoji="0" lang="ru-RU" sz="1800" b="0" i="0" u="none" strike="noStrike" kern="1200" cap="none" spc="0" normalizeH="0" baseline="0" noProof="0" dirty="0">
                <a:ln>
                  <a:noFill/>
                </a:ln>
                <a:solidFill>
                  <a:srgbClr val="CB2F5F"/>
                </a:solidFill>
                <a:effectLst/>
                <a:uLnTx/>
                <a:uFillTx/>
                <a:latin typeface="Calibri" panose="020F0502020204030204" pitchFamily="34" charset="0"/>
                <a:ea typeface="+mn-ea"/>
                <a:cs typeface="+mn-cs"/>
              </a:rPr>
              <a:t>Методом случайного выбора ребёнок берёт букву и выкладывает её из разноцветной гальки на песке. Затем кидает кубик и придумывает столько слов на заданную букву сколько выпало на грани кубика. Усложнение – выкладывать можно слоги и слова</a:t>
            </a:r>
            <a:endParaRPr lang="ru-RU" dirty="0">
              <a:solidFill>
                <a:srgbClr val="CB2F5F"/>
              </a:solidFill>
            </a:endParaRPr>
          </a:p>
        </p:txBody>
      </p:sp>
      <p:pic>
        <p:nvPicPr>
          <p:cNvPr id="39" name="Рисунок 38">
            <a:extLst>
              <a:ext uri="{FF2B5EF4-FFF2-40B4-BE49-F238E27FC236}">
                <a16:creationId xmlns:a16="http://schemas.microsoft.com/office/drawing/2014/main" id="{34CCBAC1-852D-47BD-AB95-DCF239FC75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8050" y="735177"/>
            <a:ext cx="3140694" cy="2387418"/>
          </a:xfrm>
          <a:prstGeom prst="rect">
            <a:avLst/>
          </a:prstGeom>
        </p:spPr>
      </p:pic>
      <p:sp>
        <p:nvSpPr>
          <p:cNvPr id="40" name="Облачко с текстом: овальное 39">
            <a:extLst>
              <a:ext uri="{FF2B5EF4-FFF2-40B4-BE49-F238E27FC236}">
                <a16:creationId xmlns:a16="http://schemas.microsoft.com/office/drawing/2014/main" id="{3ED9DF65-6DC4-4FF1-BE0B-9167F8A1C3B7}"/>
              </a:ext>
            </a:extLst>
          </p:cNvPr>
          <p:cNvSpPr>
            <a:spLocks noChangeArrowheads="1"/>
          </p:cNvSpPr>
          <p:nvPr/>
        </p:nvSpPr>
        <p:spPr bwMode="auto">
          <a:xfrm flipH="1" flipV="1">
            <a:off x="5899720" y="1620454"/>
            <a:ext cx="3312633" cy="2084106"/>
          </a:xfrm>
          <a:prstGeom prst="wedgeEllipseCallout">
            <a:avLst>
              <a:gd name="adj1" fmla="val -50634"/>
              <a:gd name="adj2" fmla="val 51028"/>
            </a:avLst>
          </a:prstGeom>
          <a:solidFill>
            <a:schemeClr val="accent6">
              <a:lumMod val="20000"/>
              <a:lumOff val="80000"/>
            </a:schemeClr>
          </a:solidFill>
          <a:ln w="28575">
            <a:solidFill>
              <a:srgbClr val="F43880"/>
            </a:solidFill>
            <a:miter lim="800000"/>
            <a:headEnd/>
            <a:tailEnd/>
          </a:ln>
        </p:spPr>
        <p:txBody>
          <a:bodyPr rot="0" vert="horz" wrap="square" lIns="91440" tIns="45720" rIns="91440" bIns="45720" anchor="t" anchorCtr="0" upright="1">
            <a:noAutofit/>
          </a:bodyPr>
          <a:lstStyle/>
          <a:p>
            <a:pPr>
              <a:lnSpc>
                <a:spcPct val="107000"/>
              </a:lnSpc>
              <a:spcAft>
                <a:spcPts val="800"/>
              </a:spcAft>
              <a:buNone/>
            </a:pP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18B896BC-6F7D-4096-92D9-AD6FBFE75EF6}"/>
              </a:ext>
            </a:extLst>
          </p:cNvPr>
          <p:cNvSpPr txBox="1"/>
          <p:nvPr/>
        </p:nvSpPr>
        <p:spPr>
          <a:xfrm>
            <a:off x="6593075" y="1593156"/>
            <a:ext cx="1904881" cy="461665"/>
          </a:xfrm>
          <a:prstGeom prst="rect">
            <a:avLst/>
          </a:prstGeom>
          <a:noFill/>
        </p:spPr>
        <p:txBody>
          <a:bodyPr wrap="square">
            <a:spAutoFit/>
          </a:bodyPr>
          <a:lstStyle/>
          <a:p>
            <a:r>
              <a:rPr kumimoji="0" lang="ru-RU" sz="2400" b="0" i="0" u="sng" strike="noStrike" kern="1200" cap="none" spc="0" normalizeH="0" baseline="0" noProof="0" dirty="0">
                <a:ln>
                  <a:noFill/>
                </a:ln>
                <a:solidFill>
                  <a:srgbClr val="CB2F5F"/>
                </a:solidFill>
                <a:effectLst/>
                <a:uLnTx/>
                <a:uFillTx/>
                <a:latin typeface="Calibri" panose="020F0502020204030204"/>
                <a:ea typeface="+mn-ea"/>
                <a:cs typeface="+mn-cs"/>
              </a:rPr>
              <a:t>«Буквоград»</a:t>
            </a:r>
            <a:endParaRPr lang="ru-RU" dirty="0"/>
          </a:p>
        </p:txBody>
      </p:sp>
      <p:sp>
        <p:nvSpPr>
          <p:cNvPr id="42" name="TextBox 41">
            <a:extLst>
              <a:ext uri="{FF2B5EF4-FFF2-40B4-BE49-F238E27FC236}">
                <a16:creationId xmlns:a16="http://schemas.microsoft.com/office/drawing/2014/main" id="{BD7F6CF8-6CF8-40A1-A311-005D4928ABFF}"/>
              </a:ext>
            </a:extLst>
          </p:cNvPr>
          <p:cNvSpPr txBox="1"/>
          <p:nvPr/>
        </p:nvSpPr>
        <p:spPr>
          <a:xfrm>
            <a:off x="6121998" y="1924402"/>
            <a:ext cx="3355884"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CB2F5F"/>
                </a:solidFill>
                <a:effectLst/>
                <a:uLnTx/>
                <a:uFillTx/>
                <a:latin typeface="Calibri" panose="020F0502020204030204" pitchFamily="34" charset="0"/>
                <a:ea typeface="+mn-ea"/>
                <a:cs typeface="+mn-cs"/>
              </a:rPr>
              <a:t>Игра предназначена для формирования пространственного мышления, развития мелкой моторики и  расширения словаря</a:t>
            </a:r>
            <a:endPar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44" name="Рисунок 43">
            <a:extLst>
              <a:ext uri="{FF2B5EF4-FFF2-40B4-BE49-F238E27FC236}">
                <a16:creationId xmlns:a16="http://schemas.microsoft.com/office/drawing/2014/main" id="{D100AE2B-63B0-48C2-9F35-11F6E3DD87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5916" y="4164539"/>
            <a:ext cx="3104351" cy="2328263"/>
          </a:xfrm>
          <a:prstGeom prst="rect">
            <a:avLst/>
          </a:prstGeom>
        </p:spPr>
      </p:pic>
      <p:sp>
        <p:nvSpPr>
          <p:cNvPr id="45" name="Облачко с текстом: овальное 44">
            <a:extLst>
              <a:ext uri="{FF2B5EF4-FFF2-40B4-BE49-F238E27FC236}">
                <a16:creationId xmlns:a16="http://schemas.microsoft.com/office/drawing/2014/main" id="{2A027738-230F-4EED-9BD7-534AD373DB62}"/>
              </a:ext>
            </a:extLst>
          </p:cNvPr>
          <p:cNvSpPr>
            <a:spLocks noChangeArrowheads="1"/>
          </p:cNvSpPr>
          <p:nvPr/>
        </p:nvSpPr>
        <p:spPr bwMode="auto">
          <a:xfrm>
            <a:off x="3085334" y="4033525"/>
            <a:ext cx="3450327" cy="2428170"/>
          </a:xfrm>
          <a:prstGeom prst="wedgeEllipseCallout">
            <a:avLst>
              <a:gd name="adj1" fmla="val -50634"/>
              <a:gd name="adj2" fmla="val 51028"/>
            </a:avLst>
          </a:prstGeom>
          <a:solidFill>
            <a:schemeClr val="accent3">
              <a:lumMod val="20000"/>
              <a:lumOff val="80000"/>
            </a:schemeClr>
          </a:solidFill>
          <a:ln w="28575">
            <a:solidFill>
              <a:srgbClr val="3C40D4"/>
            </a:solidFill>
            <a:miter lim="800000"/>
            <a:headEnd/>
            <a:tailEnd/>
          </a:ln>
        </p:spPr>
        <p:txBody>
          <a:bodyPr rot="0" vert="horz" wrap="square" lIns="91440" tIns="45720" rIns="91440" bIns="45720" anchor="t" anchorCtr="0" upright="1">
            <a:noAutofit/>
          </a:bodyPr>
          <a:lstStyle/>
          <a:p>
            <a:pPr>
              <a:lnSpc>
                <a:spcPct val="107000"/>
              </a:lnSpc>
              <a:spcAft>
                <a:spcPts val="800"/>
              </a:spcAft>
              <a:buNone/>
            </a:pP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630B5AB7-8DD0-4691-B902-AE73440567A0}"/>
              </a:ext>
            </a:extLst>
          </p:cNvPr>
          <p:cNvSpPr txBox="1"/>
          <p:nvPr/>
        </p:nvSpPr>
        <p:spPr>
          <a:xfrm>
            <a:off x="3130851" y="4579813"/>
            <a:ext cx="3462224"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3C40D4"/>
                </a:solidFill>
                <a:effectLst/>
                <a:uLnTx/>
                <a:uFillTx/>
                <a:latin typeface="Calibri" panose="020F0502020204030204"/>
                <a:ea typeface="+mn-ea"/>
                <a:cs typeface="+mn-cs"/>
              </a:rPr>
              <a:t>помогает автоматизировать звуки, слоги, слова, развивать лексико-грамматический строй, фонематический анализ, малую моторику, самомассаж  рук и пальцев</a:t>
            </a:r>
          </a:p>
        </p:txBody>
      </p:sp>
      <p:sp>
        <p:nvSpPr>
          <p:cNvPr id="47" name="TextBox 46">
            <a:extLst>
              <a:ext uri="{FF2B5EF4-FFF2-40B4-BE49-F238E27FC236}">
                <a16:creationId xmlns:a16="http://schemas.microsoft.com/office/drawing/2014/main" id="{E8ECA14E-28E2-4655-A418-71E916FCF25A}"/>
              </a:ext>
            </a:extLst>
          </p:cNvPr>
          <p:cNvSpPr txBox="1"/>
          <p:nvPr/>
        </p:nvSpPr>
        <p:spPr>
          <a:xfrm>
            <a:off x="3294392" y="4221424"/>
            <a:ext cx="317471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sng" strike="noStrike" kern="1200" cap="none" spc="0" normalizeH="0" baseline="0" noProof="0" dirty="0">
                <a:ln>
                  <a:noFill/>
                </a:ln>
                <a:solidFill>
                  <a:srgbClr val="3C40D4"/>
                </a:solidFill>
                <a:effectLst/>
                <a:uLnTx/>
                <a:uFillTx/>
                <a:latin typeface="Calibri" panose="020F0502020204030204"/>
                <a:ea typeface="+mn-ea"/>
                <a:cs typeface="+mn-cs"/>
              </a:rPr>
              <a:t>«Речевая полянка»</a:t>
            </a:r>
            <a:endParaRPr kumimoji="0" lang="ru-RU" sz="24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9" name="Рисунок 48">
            <a:extLst>
              <a:ext uri="{FF2B5EF4-FFF2-40B4-BE49-F238E27FC236}">
                <a16:creationId xmlns:a16="http://schemas.microsoft.com/office/drawing/2014/main" id="{2FA75B0E-D3F8-41A0-A46B-7BD845BFA7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22599" y="3646917"/>
            <a:ext cx="2841207" cy="2130905"/>
          </a:xfrm>
          <a:prstGeom prst="rect">
            <a:avLst/>
          </a:prstGeom>
        </p:spPr>
      </p:pic>
      <p:pic>
        <p:nvPicPr>
          <p:cNvPr id="50" name="Рисунок 49">
            <a:extLst>
              <a:ext uri="{FF2B5EF4-FFF2-40B4-BE49-F238E27FC236}">
                <a16:creationId xmlns:a16="http://schemas.microsoft.com/office/drawing/2014/main" id="{1B2C738E-9EEE-421B-ACEE-8B59A91C61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238" y="1506249"/>
            <a:ext cx="3051605" cy="2204834"/>
          </a:xfrm>
          <a:prstGeom prst="rect">
            <a:avLst/>
          </a:prstGeom>
        </p:spPr>
      </p:pic>
    </p:spTree>
    <p:extLst>
      <p:ext uri="{BB962C8B-B14F-4D97-AF65-F5344CB8AC3E}">
        <p14:creationId xmlns:p14="http://schemas.microsoft.com/office/powerpoint/2010/main" val="351345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14DE8-253C-80EA-94FA-82A938335E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FF3B59-640D-A318-7FE5-C0C98F46AFC6}"/>
              </a:ext>
            </a:extLst>
          </p:cNvPr>
          <p:cNvSpPr>
            <a:spLocks noGrp="1"/>
          </p:cNvSpPr>
          <p:nvPr>
            <p:ph type="title"/>
          </p:nvPr>
        </p:nvSpPr>
        <p:spPr>
          <a:xfrm>
            <a:off x="1252554" y="122844"/>
            <a:ext cx="10518724" cy="336802"/>
          </a:xfrm>
        </p:spPr>
        <p:txBody>
          <a:bodyPr>
            <a:noAutofit/>
          </a:bodyPr>
          <a:lstStyle/>
          <a:p>
            <a:pPr algn="ctr"/>
            <a:r>
              <a:rPr lang="ru-RU" sz="3800" dirty="0">
                <a:solidFill>
                  <a:srgbClr val="CB2F5F"/>
                </a:solidFill>
              </a:rPr>
              <a:t>II</a:t>
            </a:r>
            <a:r>
              <a:rPr lang="en-US" sz="3800" dirty="0">
                <a:solidFill>
                  <a:srgbClr val="CB2F5F"/>
                </a:solidFill>
              </a:rPr>
              <a:t>I</a:t>
            </a:r>
            <a:r>
              <a:rPr lang="ru-RU" sz="3800" dirty="0">
                <a:solidFill>
                  <a:srgbClr val="CB2F5F"/>
                </a:solidFill>
              </a:rPr>
              <a:t> блок Игры на развитие когнитивных функций </a:t>
            </a:r>
          </a:p>
        </p:txBody>
      </p:sp>
      <p:pic>
        <p:nvPicPr>
          <p:cNvPr id="10" name="Рисунок 9">
            <a:extLst>
              <a:ext uri="{FF2B5EF4-FFF2-40B4-BE49-F238E27FC236}">
                <a16:creationId xmlns:a16="http://schemas.microsoft.com/office/drawing/2014/main" id="{357A3EC0-FA47-8424-B289-D7361EBD7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5772" y="6059926"/>
            <a:ext cx="1135449" cy="171001"/>
          </a:xfrm>
          <a:prstGeom prst="rect">
            <a:avLst/>
          </a:prstGeom>
        </p:spPr>
      </p:pic>
      <p:pic>
        <p:nvPicPr>
          <p:cNvPr id="11" name="Рисунок 10">
            <a:extLst>
              <a:ext uri="{FF2B5EF4-FFF2-40B4-BE49-F238E27FC236}">
                <a16:creationId xmlns:a16="http://schemas.microsoft.com/office/drawing/2014/main" id="{2802B8AA-49C6-FFB5-A7A7-D5648FA8B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5881" y="6234502"/>
            <a:ext cx="435232" cy="163852"/>
          </a:xfrm>
          <a:prstGeom prst="rect">
            <a:avLst/>
          </a:prstGeom>
        </p:spPr>
      </p:pic>
      <p:pic>
        <p:nvPicPr>
          <p:cNvPr id="18" name="Рисунок 17">
            <a:extLst>
              <a:ext uri="{FF2B5EF4-FFF2-40B4-BE49-F238E27FC236}">
                <a16:creationId xmlns:a16="http://schemas.microsoft.com/office/drawing/2014/main" id="{5CF513A4-544B-0F1E-9CE8-D9E8933796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5098"/>
            <a:ext cx="1409073" cy="1409073"/>
          </a:xfrm>
          <a:prstGeom prst="rect">
            <a:avLst/>
          </a:prstGeom>
        </p:spPr>
      </p:pic>
      <p:pic>
        <p:nvPicPr>
          <p:cNvPr id="22" name="Рисунок 21">
            <a:extLst>
              <a:ext uri="{FF2B5EF4-FFF2-40B4-BE49-F238E27FC236}">
                <a16:creationId xmlns:a16="http://schemas.microsoft.com/office/drawing/2014/main" id="{F2FDE791-B8B1-80A6-D746-867FB028D8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82" y="0"/>
            <a:ext cx="784984" cy="465885"/>
          </a:xfrm>
          <a:prstGeom prst="rect">
            <a:avLst/>
          </a:prstGeom>
        </p:spPr>
      </p:pic>
      <p:pic>
        <p:nvPicPr>
          <p:cNvPr id="24" name="Рисунок 23">
            <a:extLst>
              <a:ext uri="{FF2B5EF4-FFF2-40B4-BE49-F238E27FC236}">
                <a16:creationId xmlns:a16="http://schemas.microsoft.com/office/drawing/2014/main" id="{FB44301A-A04E-8DC7-6CEA-550A78BF26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66854" y="6145426"/>
            <a:ext cx="1425146" cy="712573"/>
          </a:xfrm>
          <a:prstGeom prst="rect">
            <a:avLst/>
          </a:prstGeom>
        </p:spPr>
      </p:pic>
      <p:sp>
        <p:nvSpPr>
          <p:cNvPr id="6" name="TextBox 5">
            <a:extLst>
              <a:ext uri="{FF2B5EF4-FFF2-40B4-BE49-F238E27FC236}">
                <a16:creationId xmlns:a16="http://schemas.microsoft.com/office/drawing/2014/main" id="{105D8E23-BD60-EE74-85AD-4761FB5011E8}"/>
              </a:ext>
            </a:extLst>
          </p:cNvPr>
          <p:cNvSpPr txBox="1"/>
          <p:nvPr/>
        </p:nvSpPr>
        <p:spPr>
          <a:xfrm>
            <a:off x="914566" y="373979"/>
            <a:ext cx="2303411" cy="1015663"/>
          </a:xfrm>
          <a:prstGeom prst="rect">
            <a:avLst/>
          </a:prstGeom>
          <a:noFill/>
        </p:spPr>
        <p:txBody>
          <a:bodyPr wrap="square">
            <a:spAutoFit/>
          </a:bodyPr>
          <a:lstStyle/>
          <a:p>
            <a:pPr algn="ctr"/>
            <a:r>
              <a:rPr kumimoji="0" lang="ru-RU" sz="3000" b="1" i="0" u="none" strike="noStrike" kern="1200" cap="none" spc="0" normalizeH="0" baseline="0" noProof="0" dirty="0">
                <a:ln>
                  <a:noFill/>
                </a:ln>
                <a:solidFill>
                  <a:srgbClr val="3C40D4"/>
                </a:solidFill>
                <a:effectLst/>
                <a:uLnTx/>
                <a:uFillTx/>
                <a:latin typeface="Calibri Light" panose="020F0302020204030204"/>
                <a:ea typeface="+mj-ea"/>
                <a:cs typeface="+mj-cs"/>
              </a:rPr>
              <a:t>В работе логопеда</a:t>
            </a:r>
            <a:endParaRPr lang="ru-RU" sz="3000" b="1" dirty="0">
              <a:solidFill>
                <a:srgbClr val="3C40D4"/>
              </a:solidFill>
            </a:endParaRPr>
          </a:p>
        </p:txBody>
      </p:sp>
      <p:sp>
        <p:nvSpPr>
          <p:cNvPr id="7" name="TextBox 6">
            <a:extLst>
              <a:ext uri="{FF2B5EF4-FFF2-40B4-BE49-F238E27FC236}">
                <a16:creationId xmlns:a16="http://schemas.microsoft.com/office/drawing/2014/main" id="{6BAE4C7F-2FC6-AAA2-4520-0DF03F363C1A}"/>
              </a:ext>
            </a:extLst>
          </p:cNvPr>
          <p:cNvSpPr txBox="1"/>
          <p:nvPr/>
        </p:nvSpPr>
        <p:spPr>
          <a:xfrm>
            <a:off x="6077141" y="371164"/>
            <a:ext cx="2619622" cy="1015663"/>
          </a:xfrm>
          <a:prstGeom prst="rect">
            <a:avLst/>
          </a:prstGeom>
          <a:noFill/>
        </p:spPr>
        <p:txBody>
          <a:bodyPr wrap="square">
            <a:spAutoFit/>
          </a:bodyPr>
          <a:lstStyle/>
          <a:p>
            <a:pPr algn="ctr"/>
            <a:r>
              <a:rPr kumimoji="0" lang="ru-RU" sz="3000" b="1" i="0" u="none" strike="noStrike" kern="1200" cap="none" spc="0" normalizeH="0" baseline="0" noProof="0" dirty="0">
                <a:ln>
                  <a:noFill/>
                </a:ln>
                <a:solidFill>
                  <a:srgbClr val="CB2F5F"/>
                </a:solidFill>
                <a:effectLst/>
                <a:uLnTx/>
                <a:uFillTx/>
                <a:latin typeface="Calibri Light" panose="020F0302020204030204"/>
                <a:ea typeface="+mj-ea"/>
                <a:cs typeface="+mj-cs"/>
              </a:rPr>
              <a:t>В работе психолога</a:t>
            </a:r>
            <a:endParaRPr lang="ru-RU" sz="3000" b="1" dirty="0"/>
          </a:p>
        </p:txBody>
      </p:sp>
      <p:sp>
        <p:nvSpPr>
          <p:cNvPr id="19" name="TextBox 18">
            <a:extLst>
              <a:ext uri="{FF2B5EF4-FFF2-40B4-BE49-F238E27FC236}">
                <a16:creationId xmlns:a16="http://schemas.microsoft.com/office/drawing/2014/main" id="{AE1F1521-84B7-AAF2-D55C-552B978FDB66}"/>
              </a:ext>
            </a:extLst>
          </p:cNvPr>
          <p:cNvSpPr txBox="1"/>
          <p:nvPr/>
        </p:nvSpPr>
        <p:spPr>
          <a:xfrm>
            <a:off x="3102625" y="844578"/>
            <a:ext cx="3084768" cy="2862322"/>
          </a:xfrm>
          <a:prstGeom prst="rect">
            <a:avLst/>
          </a:prstGeom>
          <a:noFill/>
        </p:spPr>
        <p:txBody>
          <a:bodyPr wrap="square">
            <a:spAutoFit/>
          </a:bodyPr>
          <a:lstStyle/>
          <a:p>
            <a:r>
              <a:rPr kumimoji="0" lang="ru-RU" sz="1800" b="0" i="0" u="none" strike="noStrike" kern="1200" cap="none" spc="0" normalizeH="0" baseline="0" noProof="0" dirty="0">
                <a:ln>
                  <a:noFill/>
                </a:ln>
                <a:solidFill>
                  <a:srgbClr val="3C40D4"/>
                </a:solidFill>
                <a:effectLst/>
                <a:uLnTx/>
                <a:uFillTx/>
                <a:latin typeface="Calibri" panose="020F0502020204030204"/>
                <a:ea typeface="+mn-ea"/>
                <a:cs typeface="+mn-cs"/>
              </a:rPr>
              <a:t>На игровом поле расположены буквы. У каждого игрока по 12 камней разного цвета, палочка, карточки с двенадцатью цветными кружочками, на каждом кружочке буква. Игроки должны перегнать цветной камушек палочкой на определенную букву </a:t>
            </a:r>
            <a:endParaRPr lang="ru-RU" dirty="0"/>
          </a:p>
        </p:txBody>
      </p:sp>
      <p:sp>
        <p:nvSpPr>
          <p:cNvPr id="20" name="TextBox 19">
            <a:extLst>
              <a:ext uri="{FF2B5EF4-FFF2-40B4-BE49-F238E27FC236}">
                <a16:creationId xmlns:a16="http://schemas.microsoft.com/office/drawing/2014/main" id="{11992FA6-AB99-7231-0FD8-927B834046F0}"/>
              </a:ext>
            </a:extLst>
          </p:cNvPr>
          <p:cNvSpPr txBox="1"/>
          <p:nvPr/>
        </p:nvSpPr>
        <p:spPr>
          <a:xfrm>
            <a:off x="8375452" y="2989225"/>
            <a:ext cx="4221850" cy="1200329"/>
          </a:xfrm>
          <a:prstGeom prst="rect">
            <a:avLst/>
          </a:prstGeom>
          <a:noFill/>
        </p:spPr>
        <p:txBody>
          <a:bodyPr wrap="square">
            <a:spAutoFit/>
          </a:bodyPr>
          <a:lstStyle/>
          <a:p>
            <a:pPr algn="ctr"/>
            <a:r>
              <a:rPr kumimoji="0" lang="ru-RU" sz="2400" b="0" i="0" u="sng" strike="noStrike" kern="1200" cap="none" spc="0" normalizeH="0" baseline="0" noProof="0" dirty="0" err="1">
                <a:ln>
                  <a:noFill/>
                </a:ln>
                <a:solidFill>
                  <a:srgbClr val="CB2F5F"/>
                </a:solidFill>
                <a:effectLst/>
                <a:uLnTx/>
                <a:uFillTx/>
                <a:latin typeface="Calibri" panose="020F0502020204030204"/>
                <a:ea typeface="+mn-ea"/>
                <a:cs typeface="+mn-cs"/>
              </a:rPr>
              <a:t>Нейротренажёр</a:t>
            </a:r>
            <a:r>
              <a:rPr kumimoji="0" lang="ru-RU" sz="2400" b="0" i="0" u="sng" strike="noStrike" kern="1200" cap="none" spc="0" normalizeH="0" baseline="0" noProof="0" dirty="0">
                <a:ln>
                  <a:noFill/>
                </a:ln>
                <a:solidFill>
                  <a:srgbClr val="CB2F5F"/>
                </a:solidFill>
                <a:effectLst/>
                <a:uLnTx/>
                <a:uFillTx/>
                <a:latin typeface="Calibri" panose="020F0502020204030204"/>
                <a:ea typeface="+mn-ea"/>
                <a:cs typeface="+mn-cs"/>
              </a:rPr>
              <a:t> </a:t>
            </a:r>
          </a:p>
          <a:p>
            <a:pPr algn="ctr"/>
            <a:r>
              <a:rPr kumimoji="0" lang="ru-RU" sz="2400" b="0" i="0" u="sng" strike="noStrike" kern="1200" cap="none" spc="0" normalizeH="0" baseline="0" noProof="0" dirty="0">
                <a:ln>
                  <a:noFill/>
                </a:ln>
                <a:solidFill>
                  <a:srgbClr val="CB2F5F"/>
                </a:solidFill>
                <a:effectLst/>
                <a:uLnTx/>
                <a:uFillTx/>
                <a:latin typeface="Calibri" panose="020F0502020204030204"/>
                <a:ea typeface="+mn-ea"/>
                <a:cs typeface="+mn-cs"/>
              </a:rPr>
              <a:t>«Буквы, цифры и хлопки"</a:t>
            </a:r>
          </a:p>
          <a:p>
            <a:pPr algn="ctr"/>
            <a:endParaRPr kumimoji="0" lang="ru-RU" sz="2400" b="0" i="0" u="sng" strike="noStrike" kern="1200" cap="none" spc="0" normalizeH="0" baseline="0" noProof="0" dirty="0">
              <a:ln>
                <a:noFill/>
              </a:ln>
              <a:solidFill>
                <a:srgbClr val="3C40D4"/>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98C5E0DB-4F2B-77F9-6D7E-642188E281C2}"/>
              </a:ext>
            </a:extLst>
          </p:cNvPr>
          <p:cNvSpPr txBox="1"/>
          <p:nvPr/>
        </p:nvSpPr>
        <p:spPr>
          <a:xfrm>
            <a:off x="6103327" y="3718679"/>
            <a:ext cx="3047219" cy="3139321"/>
          </a:xfrm>
          <a:prstGeom prst="rect">
            <a:avLst/>
          </a:prstGeom>
          <a:noFill/>
        </p:spPr>
        <p:txBody>
          <a:bodyPr wrap="square">
            <a:spAutoFit/>
          </a:bodyPr>
          <a:lstStyle/>
          <a:p>
            <a:r>
              <a:rPr kumimoji="0" lang="ru-RU" sz="1800" b="0" i="0" u="none" strike="noStrike" kern="1200" cap="none" spc="0" normalizeH="0" baseline="0" noProof="0" dirty="0">
                <a:ln>
                  <a:noFill/>
                </a:ln>
                <a:solidFill>
                  <a:srgbClr val="CB2F5F"/>
                </a:solidFill>
                <a:effectLst/>
                <a:uLnTx/>
                <a:uFillTx/>
                <a:latin typeface="Calibri" panose="020F0502020204030204" pitchFamily="34" charset="0"/>
                <a:ea typeface="+mn-ea"/>
                <a:cs typeface="+mn-cs"/>
              </a:rPr>
              <a:t>На карточке поле из парных букв. </a:t>
            </a:r>
            <a:r>
              <a:rPr lang="ru-RU" dirty="0">
                <a:solidFill>
                  <a:srgbClr val="CB2F5F"/>
                </a:solidFill>
                <a:latin typeface="Calibri" panose="020F0502020204030204" pitchFamily="34" charset="0"/>
              </a:rPr>
              <a:t>В верхней части поля расположены цифры в разноцветных кружочках. Ребёнок по порядку, глядя на цветной круг с цифрой, находит и называет буквы соответствующего цвета при этом касается букв на поле. Затем делает хлопки, согласно цифре внутри круга</a:t>
            </a:r>
            <a:endParaRPr lang="ru-RU" dirty="0">
              <a:solidFill>
                <a:srgbClr val="CB2F5F"/>
              </a:solidFill>
            </a:endParaRPr>
          </a:p>
        </p:txBody>
      </p:sp>
      <p:sp>
        <p:nvSpPr>
          <p:cNvPr id="28" name="TextBox 27">
            <a:extLst>
              <a:ext uri="{FF2B5EF4-FFF2-40B4-BE49-F238E27FC236}">
                <a16:creationId xmlns:a16="http://schemas.microsoft.com/office/drawing/2014/main" id="{B21EA264-A158-449F-B455-C85264033EFC}"/>
              </a:ext>
            </a:extLst>
          </p:cNvPr>
          <p:cNvSpPr txBox="1"/>
          <p:nvPr/>
        </p:nvSpPr>
        <p:spPr>
          <a:xfrm>
            <a:off x="-18716" y="3577985"/>
            <a:ext cx="4337283" cy="830997"/>
          </a:xfrm>
          <a:prstGeom prst="rect">
            <a:avLst/>
          </a:prstGeom>
          <a:noFill/>
        </p:spPr>
        <p:txBody>
          <a:bodyPr wrap="square">
            <a:spAutoFit/>
          </a:bodyPr>
          <a:lstStyle/>
          <a:p>
            <a:pPr algn="ctr"/>
            <a:r>
              <a:rPr kumimoji="0" lang="ru-RU" sz="2400" b="0" i="0" u="sng" strike="noStrike" kern="1200" cap="none" spc="0" normalizeH="0" baseline="0" noProof="0" dirty="0">
                <a:ln>
                  <a:noFill/>
                </a:ln>
                <a:solidFill>
                  <a:srgbClr val="3C40D4"/>
                </a:solidFill>
                <a:effectLst/>
                <a:uLnTx/>
                <a:uFillTx/>
                <a:latin typeface="Calibri" panose="020F0502020204030204"/>
                <a:ea typeface="+mn-ea"/>
                <a:cs typeface="+mn-cs"/>
              </a:rPr>
              <a:t>Игра "Двенадцать камней"</a:t>
            </a:r>
          </a:p>
          <a:p>
            <a:pPr algn="ctr"/>
            <a:endParaRPr kumimoji="0" lang="ru-RU" sz="2400" b="0" i="0" u="sng" strike="noStrike" kern="1200" cap="none" spc="0" normalizeH="0" baseline="0" noProof="0" dirty="0">
              <a:ln>
                <a:noFill/>
              </a:ln>
              <a:solidFill>
                <a:srgbClr val="3C40D4"/>
              </a:solidFill>
              <a:effectLst/>
              <a:uLnTx/>
              <a:uFillTx/>
              <a:latin typeface="Calibri" panose="020F0502020204030204"/>
              <a:ea typeface="+mn-ea"/>
              <a:cs typeface="+mn-cs"/>
            </a:endParaRPr>
          </a:p>
        </p:txBody>
      </p:sp>
      <p:pic>
        <p:nvPicPr>
          <p:cNvPr id="9" name="Рисунок 8">
            <a:extLst>
              <a:ext uri="{FF2B5EF4-FFF2-40B4-BE49-F238E27FC236}">
                <a16:creationId xmlns:a16="http://schemas.microsoft.com/office/drawing/2014/main" id="{A4E8ED33-A690-42F7-8FFC-F0FD2691F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34972" y="3834219"/>
            <a:ext cx="3047219" cy="2285414"/>
          </a:xfrm>
          <a:prstGeom prst="rect">
            <a:avLst/>
          </a:prstGeom>
        </p:spPr>
      </p:pic>
      <p:pic>
        <p:nvPicPr>
          <p:cNvPr id="34" name="Рисунок 33">
            <a:extLst>
              <a:ext uri="{FF2B5EF4-FFF2-40B4-BE49-F238E27FC236}">
                <a16:creationId xmlns:a16="http://schemas.microsoft.com/office/drawing/2014/main" id="{931123F3-2C73-4814-B3FE-E986620092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147" y="4226466"/>
            <a:ext cx="2917896" cy="2232236"/>
          </a:xfrm>
          <a:prstGeom prst="rect">
            <a:avLst/>
          </a:prstGeom>
        </p:spPr>
      </p:pic>
      <p:pic>
        <p:nvPicPr>
          <p:cNvPr id="36" name="Рисунок 35">
            <a:extLst>
              <a:ext uri="{FF2B5EF4-FFF2-40B4-BE49-F238E27FC236}">
                <a16:creationId xmlns:a16="http://schemas.microsoft.com/office/drawing/2014/main" id="{92B6645D-635E-495B-BC6D-C5894A86F4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66480" y="756808"/>
            <a:ext cx="2984201" cy="2238151"/>
          </a:xfrm>
          <a:prstGeom prst="rect">
            <a:avLst/>
          </a:prstGeom>
        </p:spPr>
      </p:pic>
      <p:sp>
        <p:nvSpPr>
          <p:cNvPr id="37" name="Облачко с текстом: овальное 36">
            <a:extLst>
              <a:ext uri="{FF2B5EF4-FFF2-40B4-BE49-F238E27FC236}">
                <a16:creationId xmlns:a16="http://schemas.microsoft.com/office/drawing/2014/main" id="{E768E4AD-45EE-4A1B-8051-627FF2EF6D08}"/>
              </a:ext>
            </a:extLst>
          </p:cNvPr>
          <p:cNvSpPr>
            <a:spLocks noChangeArrowheads="1"/>
          </p:cNvSpPr>
          <p:nvPr/>
        </p:nvSpPr>
        <p:spPr bwMode="auto">
          <a:xfrm flipH="1" flipV="1">
            <a:off x="5797968" y="1286312"/>
            <a:ext cx="3489711" cy="2285415"/>
          </a:xfrm>
          <a:prstGeom prst="wedgeEllipseCallout">
            <a:avLst>
              <a:gd name="adj1" fmla="val -50634"/>
              <a:gd name="adj2" fmla="val 51028"/>
            </a:avLst>
          </a:prstGeom>
          <a:solidFill>
            <a:schemeClr val="accent6">
              <a:lumMod val="20000"/>
              <a:lumOff val="80000"/>
            </a:schemeClr>
          </a:solidFill>
          <a:ln w="28575">
            <a:solidFill>
              <a:srgbClr val="F43880"/>
            </a:solidFill>
            <a:miter lim="800000"/>
            <a:headEnd/>
            <a:tailEnd/>
          </a:ln>
        </p:spPr>
        <p:txBody>
          <a:bodyPr rot="0" vert="horz" wrap="square" lIns="91440" tIns="45720" rIns="91440" bIns="45720" anchor="t" anchorCtr="0" upright="1">
            <a:noAutofit/>
          </a:bodyPr>
          <a:lstStyle/>
          <a:p>
            <a:pPr>
              <a:lnSpc>
                <a:spcPct val="107000"/>
              </a:lnSpc>
              <a:spcAft>
                <a:spcPts val="800"/>
              </a:spcAft>
              <a:buNone/>
            </a:pP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CEEA7604-2DD7-4538-AE3D-D3A2A9237AD0}"/>
              </a:ext>
            </a:extLst>
          </p:cNvPr>
          <p:cNvSpPr txBox="1"/>
          <p:nvPr/>
        </p:nvSpPr>
        <p:spPr>
          <a:xfrm>
            <a:off x="5770928" y="1273883"/>
            <a:ext cx="3329768" cy="1569660"/>
          </a:xfrm>
          <a:prstGeom prst="rect">
            <a:avLst/>
          </a:prstGeom>
          <a:noFill/>
        </p:spPr>
        <p:txBody>
          <a:bodyPr wrap="square">
            <a:spAutoFit/>
          </a:bodyPr>
          <a:lstStyle/>
          <a:p>
            <a:pPr algn="ctr"/>
            <a:r>
              <a:rPr kumimoji="0" lang="ru-RU" sz="2400" b="0" i="0" u="sng" strike="noStrike" kern="1200" cap="none" spc="0" normalizeH="0" baseline="0" noProof="0" dirty="0">
                <a:ln>
                  <a:noFill/>
                </a:ln>
                <a:solidFill>
                  <a:srgbClr val="CB2F5F"/>
                </a:solidFill>
                <a:effectLst/>
                <a:uLnTx/>
                <a:uFillTx/>
                <a:latin typeface="Calibri" panose="020F0502020204030204"/>
                <a:ea typeface="+mn-ea"/>
                <a:cs typeface="+mn-cs"/>
              </a:rPr>
              <a:t>«Цифровая </a:t>
            </a:r>
            <a:r>
              <a:rPr kumimoji="0" lang="ru-RU" sz="2400" b="0" i="0" u="sng" strike="noStrike" kern="1200" cap="none" spc="0" normalizeH="0" baseline="0" noProof="0" dirty="0" err="1">
                <a:ln>
                  <a:noFill/>
                </a:ln>
                <a:solidFill>
                  <a:srgbClr val="CB2F5F"/>
                </a:solidFill>
                <a:effectLst/>
                <a:uLnTx/>
                <a:uFillTx/>
                <a:latin typeface="Calibri" panose="020F0502020204030204"/>
                <a:ea typeface="+mn-ea"/>
                <a:cs typeface="+mn-cs"/>
              </a:rPr>
              <a:t>нейромоторная</a:t>
            </a:r>
            <a:r>
              <a:rPr kumimoji="0" lang="ru-RU" sz="2400" b="0" i="0" u="sng" strike="noStrike" kern="1200" cap="none" spc="0" normalizeH="0" baseline="0" noProof="0" dirty="0">
                <a:ln>
                  <a:noFill/>
                </a:ln>
                <a:solidFill>
                  <a:srgbClr val="CB2F5F"/>
                </a:solidFill>
                <a:effectLst/>
                <a:uLnTx/>
                <a:uFillTx/>
                <a:latin typeface="Calibri" panose="020F0502020204030204"/>
                <a:ea typeface="+mn-ea"/>
                <a:cs typeface="+mn-cs"/>
              </a:rPr>
              <a:t> дорожка»</a:t>
            </a:r>
          </a:p>
          <a:p>
            <a:pPr algn="ctr"/>
            <a:endParaRPr kumimoji="0" lang="ru-RU" sz="2400" b="0" i="0" u="sng" strike="noStrike" kern="1200" cap="none" spc="0" normalizeH="0" baseline="0" noProof="0" dirty="0">
              <a:ln>
                <a:noFill/>
              </a:ln>
              <a:solidFill>
                <a:srgbClr val="3C40D4"/>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6F71A35-791A-4F37-A80F-B327E920542E}"/>
              </a:ext>
            </a:extLst>
          </p:cNvPr>
          <p:cNvSpPr txBox="1"/>
          <p:nvPr/>
        </p:nvSpPr>
        <p:spPr>
          <a:xfrm>
            <a:off x="6056408" y="2327636"/>
            <a:ext cx="3084767" cy="1200329"/>
          </a:xfrm>
          <a:prstGeom prst="rect">
            <a:avLst/>
          </a:prstGeom>
          <a:noFill/>
        </p:spPr>
        <p:txBody>
          <a:bodyPr wrap="square">
            <a:spAutoFit/>
          </a:bodyPr>
          <a:lstStyle/>
          <a:p>
            <a:pPr algn="ctr"/>
            <a:r>
              <a:rPr kumimoji="0" lang="ru-RU" sz="1800" b="0" i="0" u="none" strike="noStrike" kern="1200" cap="none" spc="0" normalizeH="0" baseline="0" noProof="0" dirty="0">
                <a:ln>
                  <a:noFill/>
                </a:ln>
                <a:solidFill>
                  <a:srgbClr val="CB2F5F"/>
                </a:solidFill>
                <a:effectLst/>
                <a:uLnTx/>
                <a:uFillTx/>
                <a:latin typeface="Calibri" panose="020F0502020204030204" pitchFamily="34" charset="0"/>
                <a:ea typeface="+mn-ea"/>
                <a:cs typeface="+mn-cs"/>
              </a:rPr>
              <a:t>Игра предназначена для развития межполушарного взаимодействия, образной памяти и внимания </a:t>
            </a:r>
            <a:endParaRPr lang="ru-RU" dirty="0"/>
          </a:p>
        </p:txBody>
      </p:sp>
      <p:pic>
        <p:nvPicPr>
          <p:cNvPr id="3" name="Рисунок 2">
            <a:extLst>
              <a:ext uri="{FF2B5EF4-FFF2-40B4-BE49-F238E27FC236}">
                <a16:creationId xmlns:a16="http://schemas.microsoft.com/office/drawing/2014/main" id="{3D482BA9-55CE-4A07-B4BC-5055F7719D57}"/>
              </a:ext>
            </a:extLst>
          </p:cNvPr>
          <p:cNvPicPr>
            <a:picLocks noChangeAspect="1"/>
          </p:cNvPicPr>
          <p:nvPr/>
        </p:nvPicPr>
        <p:blipFill rotWithShape="1">
          <a:blip r:embed="rId10"/>
          <a:srcRect t="5602" r="3279"/>
          <a:stretch/>
        </p:blipFill>
        <p:spPr>
          <a:xfrm>
            <a:off x="115078" y="1329665"/>
            <a:ext cx="2964130" cy="2169676"/>
          </a:xfrm>
          <a:prstGeom prst="rect">
            <a:avLst/>
          </a:prstGeom>
        </p:spPr>
      </p:pic>
      <p:sp>
        <p:nvSpPr>
          <p:cNvPr id="26" name="Облачко с текстом: овальное 25">
            <a:extLst>
              <a:ext uri="{FF2B5EF4-FFF2-40B4-BE49-F238E27FC236}">
                <a16:creationId xmlns:a16="http://schemas.microsoft.com/office/drawing/2014/main" id="{A920A177-2875-4F65-B52F-F62E8A39D446}"/>
              </a:ext>
            </a:extLst>
          </p:cNvPr>
          <p:cNvSpPr>
            <a:spLocks noChangeArrowheads="1"/>
          </p:cNvSpPr>
          <p:nvPr/>
        </p:nvSpPr>
        <p:spPr bwMode="auto">
          <a:xfrm flipV="1">
            <a:off x="2904565" y="4273492"/>
            <a:ext cx="3229807" cy="2285415"/>
          </a:xfrm>
          <a:prstGeom prst="wedgeEllipseCallout">
            <a:avLst>
              <a:gd name="adj1" fmla="val -56800"/>
              <a:gd name="adj2" fmla="val 37805"/>
            </a:avLst>
          </a:prstGeom>
          <a:solidFill>
            <a:schemeClr val="accent3">
              <a:lumMod val="20000"/>
              <a:lumOff val="80000"/>
            </a:schemeClr>
          </a:solidFill>
          <a:ln w="28575">
            <a:solidFill>
              <a:srgbClr val="3C40D4"/>
            </a:solidFill>
            <a:miter lim="800000"/>
            <a:headEnd/>
            <a:tailEnd/>
          </a:ln>
        </p:spPr>
        <p:txBody>
          <a:bodyPr rot="0" vert="horz" wrap="square" lIns="91440" tIns="45720" rIns="91440" bIns="45720" anchor="t" anchorCtr="0" upright="1">
            <a:noAutofit/>
          </a:bodyPr>
          <a:lstStyle/>
          <a:p>
            <a:pPr>
              <a:lnSpc>
                <a:spcPct val="107000"/>
              </a:lnSpc>
              <a:spcAft>
                <a:spcPts val="800"/>
              </a:spcAft>
              <a:buNone/>
            </a:pP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84A0E6CF-2DFE-4EDF-AD4E-3986797E86CB}"/>
              </a:ext>
            </a:extLst>
          </p:cNvPr>
          <p:cNvSpPr txBox="1"/>
          <p:nvPr/>
        </p:nvSpPr>
        <p:spPr>
          <a:xfrm>
            <a:off x="3040147" y="4326922"/>
            <a:ext cx="3009528" cy="2031325"/>
          </a:xfrm>
          <a:prstGeom prst="rect">
            <a:avLst/>
          </a:prstGeom>
          <a:noFill/>
        </p:spPr>
        <p:txBody>
          <a:bodyPr wrap="square">
            <a:spAutoFit/>
          </a:bodyPr>
          <a:lstStyle/>
          <a:p>
            <a:pPr lvl="0" algn="ctr">
              <a:defRPr/>
            </a:pPr>
            <a:r>
              <a:rPr lang="ru-RU" dirty="0">
                <a:solidFill>
                  <a:srgbClr val="3C40D4"/>
                </a:solidFill>
                <a:latin typeface="Calibri" panose="020F0502020204030204" pitchFamily="34" charset="0"/>
              </a:rPr>
              <a:t>Игра направлена на развитие зрительного восприятия, памяти, ориентировки на плоскости, соотнесения цвета и символа буквы, зрительно-моторной координации</a:t>
            </a:r>
            <a:endParaRPr kumimoji="0" lang="ru-RU" sz="1200" b="0" i="0" u="none" strike="noStrike" kern="1200" cap="none" spc="0" normalizeH="0" baseline="0" noProof="0" dirty="0">
              <a:ln>
                <a:noFill/>
              </a:ln>
              <a:solidFill>
                <a:srgbClr val="3C40D4"/>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95448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0A8F6-1E36-E40F-AF93-EC7CF51DCD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DABC6-EEA0-76B2-177D-02BD2838E1CE}"/>
              </a:ext>
            </a:extLst>
          </p:cNvPr>
          <p:cNvSpPr>
            <a:spLocks noGrp="1"/>
          </p:cNvSpPr>
          <p:nvPr>
            <p:ph type="title"/>
          </p:nvPr>
        </p:nvSpPr>
        <p:spPr>
          <a:xfrm>
            <a:off x="1252554" y="122844"/>
            <a:ext cx="10518724" cy="336802"/>
          </a:xfrm>
        </p:spPr>
        <p:txBody>
          <a:bodyPr>
            <a:noAutofit/>
          </a:bodyPr>
          <a:lstStyle/>
          <a:p>
            <a:pPr algn="ctr"/>
            <a:r>
              <a:rPr lang="en-US" sz="3800" dirty="0">
                <a:solidFill>
                  <a:srgbClr val="CB2F5F"/>
                </a:solidFill>
              </a:rPr>
              <a:t>IV</a:t>
            </a:r>
            <a:r>
              <a:rPr lang="ru-RU" sz="3800" dirty="0">
                <a:solidFill>
                  <a:srgbClr val="CB2F5F"/>
                </a:solidFill>
              </a:rPr>
              <a:t> блок</a:t>
            </a:r>
            <a:r>
              <a:rPr lang="en-US" sz="3800" dirty="0">
                <a:solidFill>
                  <a:srgbClr val="CB2F5F"/>
                </a:solidFill>
              </a:rPr>
              <a:t> </a:t>
            </a:r>
            <a:r>
              <a:rPr lang="ru-RU" sz="3800" dirty="0">
                <a:solidFill>
                  <a:srgbClr val="CB2F5F"/>
                </a:solidFill>
              </a:rPr>
              <a:t>Социально-коммуникативные игры </a:t>
            </a:r>
          </a:p>
        </p:txBody>
      </p:sp>
      <p:pic>
        <p:nvPicPr>
          <p:cNvPr id="10" name="Рисунок 9">
            <a:extLst>
              <a:ext uri="{FF2B5EF4-FFF2-40B4-BE49-F238E27FC236}">
                <a16:creationId xmlns:a16="http://schemas.microsoft.com/office/drawing/2014/main" id="{1D58CF64-28B6-6786-6F65-45AA03881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5772" y="6059926"/>
            <a:ext cx="1135449" cy="171001"/>
          </a:xfrm>
          <a:prstGeom prst="rect">
            <a:avLst/>
          </a:prstGeom>
        </p:spPr>
      </p:pic>
      <p:pic>
        <p:nvPicPr>
          <p:cNvPr id="11" name="Рисунок 10">
            <a:extLst>
              <a:ext uri="{FF2B5EF4-FFF2-40B4-BE49-F238E27FC236}">
                <a16:creationId xmlns:a16="http://schemas.microsoft.com/office/drawing/2014/main" id="{F21F0EF7-8953-24B8-CC47-FAA9FD5AD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5881" y="6234502"/>
            <a:ext cx="435232" cy="163852"/>
          </a:xfrm>
          <a:prstGeom prst="rect">
            <a:avLst/>
          </a:prstGeom>
        </p:spPr>
      </p:pic>
      <p:pic>
        <p:nvPicPr>
          <p:cNvPr id="18" name="Рисунок 17">
            <a:extLst>
              <a:ext uri="{FF2B5EF4-FFF2-40B4-BE49-F238E27FC236}">
                <a16:creationId xmlns:a16="http://schemas.microsoft.com/office/drawing/2014/main" id="{DE7CCD8E-CF01-1ED2-BF90-9E19EC813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5098"/>
            <a:ext cx="1409073" cy="1409073"/>
          </a:xfrm>
          <a:prstGeom prst="rect">
            <a:avLst/>
          </a:prstGeom>
        </p:spPr>
      </p:pic>
      <p:pic>
        <p:nvPicPr>
          <p:cNvPr id="22" name="Рисунок 21">
            <a:extLst>
              <a:ext uri="{FF2B5EF4-FFF2-40B4-BE49-F238E27FC236}">
                <a16:creationId xmlns:a16="http://schemas.microsoft.com/office/drawing/2014/main" id="{6DEF483B-3203-B44C-017F-7FCD678DFA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82" y="0"/>
            <a:ext cx="784984" cy="465885"/>
          </a:xfrm>
          <a:prstGeom prst="rect">
            <a:avLst/>
          </a:prstGeom>
        </p:spPr>
      </p:pic>
      <p:pic>
        <p:nvPicPr>
          <p:cNvPr id="24" name="Рисунок 23">
            <a:extLst>
              <a:ext uri="{FF2B5EF4-FFF2-40B4-BE49-F238E27FC236}">
                <a16:creationId xmlns:a16="http://schemas.microsoft.com/office/drawing/2014/main" id="{F92C65B5-8C27-6173-6E40-93B384F4CC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66854" y="6145426"/>
            <a:ext cx="1425146" cy="712573"/>
          </a:xfrm>
          <a:prstGeom prst="rect">
            <a:avLst/>
          </a:prstGeom>
        </p:spPr>
      </p:pic>
      <p:sp>
        <p:nvSpPr>
          <p:cNvPr id="6" name="TextBox 5">
            <a:extLst>
              <a:ext uri="{FF2B5EF4-FFF2-40B4-BE49-F238E27FC236}">
                <a16:creationId xmlns:a16="http://schemas.microsoft.com/office/drawing/2014/main" id="{87EB0393-211D-39B9-C10C-333975998C81}"/>
              </a:ext>
            </a:extLst>
          </p:cNvPr>
          <p:cNvSpPr txBox="1"/>
          <p:nvPr/>
        </p:nvSpPr>
        <p:spPr>
          <a:xfrm>
            <a:off x="914566" y="373979"/>
            <a:ext cx="2303411"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000" b="1" i="0" u="none" strike="noStrike" kern="1200" cap="none" spc="0" normalizeH="0" baseline="0" noProof="0" dirty="0">
                <a:ln>
                  <a:noFill/>
                </a:ln>
                <a:solidFill>
                  <a:srgbClr val="3C40D4"/>
                </a:solidFill>
                <a:effectLst/>
                <a:uLnTx/>
                <a:uFillTx/>
                <a:latin typeface="Calibri Light" panose="020F0302020204030204"/>
                <a:ea typeface="+mn-ea"/>
                <a:cs typeface="+mn-cs"/>
              </a:rPr>
              <a:t>В работе логопеда</a:t>
            </a:r>
            <a:endParaRPr kumimoji="0" lang="ru-RU" sz="3000" b="1" i="0" u="none" strike="noStrike" kern="1200" cap="none" spc="0" normalizeH="0" baseline="0" noProof="0" dirty="0">
              <a:ln>
                <a:noFill/>
              </a:ln>
              <a:solidFill>
                <a:srgbClr val="3C40D4"/>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7DCFE2C-AB52-B743-9027-5088D53B57BC}"/>
              </a:ext>
            </a:extLst>
          </p:cNvPr>
          <p:cNvSpPr txBox="1"/>
          <p:nvPr/>
        </p:nvSpPr>
        <p:spPr>
          <a:xfrm>
            <a:off x="6633473" y="466340"/>
            <a:ext cx="261962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000" b="1" i="0" u="none" strike="noStrike" kern="1200" cap="none" spc="0" normalizeH="0" baseline="0" noProof="0" dirty="0">
                <a:ln>
                  <a:noFill/>
                </a:ln>
                <a:solidFill>
                  <a:srgbClr val="CB2F5F"/>
                </a:solidFill>
                <a:effectLst/>
                <a:uLnTx/>
                <a:uFillTx/>
                <a:latin typeface="Calibri Light" panose="020F0302020204030204"/>
                <a:ea typeface="+mn-ea"/>
                <a:cs typeface="+mn-cs"/>
              </a:rPr>
              <a:t>В работе психолога</a:t>
            </a:r>
            <a:endParaRPr kumimoji="0" lang="ru-RU" sz="3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Рисунок 4">
            <a:extLst>
              <a:ext uri="{FF2B5EF4-FFF2-40B4-BE49-F238E27FC236}">
                <a16:creationId xmlns:a16="http://schemas.microsoft.com/office/drawing/2014/main" id="{E23BBFB1-5E01-0C9D-4CB8-2057E493BF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52640" y="881810"/>
            <a:ext cx="3020542" cy="2265406"/>
          </a:xfrm>
          <a:prstGeom prst="rect">
            <a:avLst/>
          </a:prstGeom>
        </p:spPr>
      </p:pic>
      <p:pic>
        <p:nvPicPr>
          <p:cNvPr id="16" name="Рисунок 15">
            <a:extLst>
              <a:ext uri="{FF2B5EF4-FFF2-40B4-BE49-F238E27FC236}">
                <a16:creationId xmlns:a16="http://schemas.microsoft.com/office/drawing/2014/main" id="{21A38C17-8859-0EDF-FCD6-0B6041FFAF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64092" y="3779094"/>
            <a:ext cx="3020542" cy="2265407"/>
          </a:xfrm>
          <a:prstGeom prst="rect">
            <a:avLst/>
          </a:prstGeom>
        </p:spPr>
      </p:pic>
      <p:sp>
        <p:nvSpPr>
          <p:cNvPr id="17" name="Content Placeholder 2">
            <a:extLst>
              <a:ext uri="{FF2B5EF4-FFF2-40B4-BE49-F238E27FC236}">
                <a16:creationId xmlns:a16="http://schemas.microsoft.com/office/drawing/2014/main" id="{E94718CD-3FFA-21AB-3618-068D3254BF49}"/>
              </a:ext>
            </a:extLst>
          </p:cNvPr>
          <p:cNvSpPr>
            <a:spLocks noGrp="1"/>
          </p:cNvSpPr>
          <p:nvPr>
            <p:ph idx="1"/>
          </p:nvPr>
        </p:nvSpPr>
        <p:spPr>
          <a:xfrm>
            <a:off x="6360517" y="1462736"/>
            <a:ext cx="2619623" cy="461665"/>
          </a:xfrm>
        </p:spPr>
        <p:txBody>
          <a:bodyPr>
            <a:noAutofit/>
          </a:bodyPr>
          <a:lstStyle/>
          <a:p>
            <a:pPr marL="0" indent="0" algn="ctr">
              <a:buNone/>
            </a:pPr>
            <a:r>
              <a:rPr lang="ru-RU" sz="2000" dirty="0">
                <a:solidFill>
                  <a:srgbClr val="CB2F5F"/>
                </a:solidFill>
              </a:rPr>
              <a:t>Процесс создания сказок на песке</a:t>
            </a:r>
          </a:p>
        </p:txBody>
      </p:sp>
      <p:sp>
        <p:nvSpPr>
          <p:cNvPr id="19" name="TextBox 18">
            <a:extLst>
              <a:ext uri="{FF2B5EF4-FFF2-40B4-BE49-F238E27FC236}">
                <a16:creationId xmlns:a16="http://schemas.microsoft.com/office/drawing/2014/main" id="{02709B5C-1E0D-8990-BBA0-A3DCF92D8968}"/>
              </a:ext>
            </a:extLst>
          </p:cNvPr>
          <p:cNvSpPr txBox="1"/>
          <p:nvPr/>
        </p:nvSpPr>
        <p:spPr>
          <a:xfrm>
            <a:off x="6015900" y="4351521"/>
            <a:ext cx="3149794" cy="2308324"/>
          </a:xfrm>
          <a:prstGeom prst="rect">
            <a:avLst/>
          </a:prstGeom>
          <a:noFill/>
        </p:spPr>
        <p:txBody>
          <a:bodyPr wrap="square">
            <a:spAutoFit/>
          </a:bodyPr>
          <a:lstStyle/>
          <a:p>
            <a:r>
              <a:rPr kumimoji="0" lang="ru-RU" sz="1800" b="0" i="0" u="none" strike="noStrike" kern="1200" cap="none" spc="0" normalizeH="0" baseline="0" noProof="0" dirty="0">
                <a:ln>
                  <a:noFill/>
                </a:ln>
                <a:solidFill>
                  <a:srgbClr val="CB2F5F"/>
                </a:solidFill>
                <a:effectLst/>
                <a:uLnTx/>
                <a:uFillTx/>
                <a:latin typeface="Calibri" panose="020F0502020204030204" pitchFamily="34" charset="0"/>
                <a:ea typeface="+mn-ea"/>
                <a:cs typeface="+mn-cs"/>
              </a:rPr>
              <a:t>Ребёнку необходимо придумать сказочную историю с элементами грусти, страха. А потом придумать как герои побороли отрицательные эмоции, и кто им помог. Конец сказки должен быть положительный</a:t>
            </a:r>
            <a:endParaRPr lang="ru-RU" dirty="0">
              <a:solidFill>
                <a:srgbClr val="CB2F5F"/>
              </a:solidFill>
            </a:endParaRPr>
          </a:p>
        </p:txBody>
      </p:sp>
      <p:sp>
        <p:nvSpPr>
          <p:cNvPr id="13" name="TextBox 12">
            <a:extLst>
              <a:ext uri="{FF2B5EF4-FFF2-40B4-BE49-F238E27FC236}">
                <a16:creationId xmlns:a16="http://schemas.microsoft.com/office/drawing/2014/main" id="{C907A02B-36DF-4746-8227-C1D02B375AC2}"/>
              </a:ext>
            </a:extLst>
          </p:cNvPr>
          <p:cNvSpPr txBox="1"/>
          <p:nvPr/>
        </p:nvSpPr>
        <p:spPr>
          <a:xfrm>
            <a:off x="3369598" y="752968"/>
            <a:ext cx="2928351" cy="3693319"/>
          </a:xfrm>
          <a:prstGeom prst="rect">
            <a:avLst/>
          </a:prstGeom>
          <a:noFill/>
        </p:spPr>
        <p:txBody>
          <a:bodyPr wrap="square">
            <a:spAutoFit/>
          </a:bodyPr>
          <a:lstStyle/>
          <a:p>
            <a:r>
              <a:rPr kumimoji="0" lang="ru-RU" sz="1800" b="0" i="0" u="none" strike="noStrike" kern="1200" cap="none" spc="0" normalizeH="0" baseline="0" noProof="0" dirty="0">
                <a:ln>
                  <a:noFill/>
                </a:ln>
                <a:solidFill>
                  <a:srgbClr val="3C40D4"/>
                </a:solidFill>
                <a:effectLst/>
                <a:uLnTx/>
                <a:uFillTx/>
                <a:latin typeface="Calibri" panose="020F0502020204030204"/>
                <a:ea typeface="+mn-ea"/>
                <a:cs typeface="+mn-cs"/>
              </a:rPr>
              <a:t>Камни с рисунком раскладывают в песочнице, дети запоминают. Затем  переворачивают их рисунками вниз, ведущий называет название рисунка на камне. Ребенок должен найти этот камень, если камень не угадан, его кладут обратно на песок рисунком вниз, ход переходит другому участнику игры </a:t>
            </a:r>
            <a:endParaRPr lang="ru-RU" dirty="0"/>
          </a:p>
        </p:txBody>
      </p:sp>
      <p:pic>
        <p:nvPicPr>
          <p:cNvPr id="28" name="Рисунок 27">
            <a:extLst>
              <a:ext uri="{FF2B5EF4-FFF2-40B4-BE49-F238E27FC236}">
                <a16:creationId xmlns:a16="http://schemas.microsoft.com/office/drawing/2014/main" id="{7F35AC6A-712E-43E4-BD17-B3B01FF683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32304" y="4233080"/>
            <a:ext cx="3154899" cy="2165274"/>
          </a:xfrm>
          <a:prstGeom prst="rect">
            <a:avLst/>
          </a:prstGeom>
        </p:spPr>
      </p:pic>
      <p:sp>
        <p:nvSpPr>
          <p:cNvPr id="31" name="Облачко с текстом: овальное 30">
            <a:extLst>
              <a:ext uri="{FF2B5EF4-FFF2-40B4-BE49-F238E27FC236}">
                <a16:creationId xmlns:a16="http://schemas.microsoft.com/office/drawing/2014/main" id="{FF35E5A0-8C9D-4ABE-92ED-ADC8CBE18F1A}"/>
              </a:ext>
            </a:extLst>
          </p:cNvPr>
          <p:cNvSpPr>
            <a:spLocks noChangeArrowheads="1"/>
          </p:cNvSpPr>
          <p:nvPr/>
        </p:nvSpPr>
        <p:spPr bwMode="auto">
          <a:xfrm flipV="1">
            <a:off x="2593441" y="4469122"/>
            <a:ext cx="3463473" cy="2148527"/>
          </a:xfrm>
          <a:prstGeom prst="wedgeEllipseCallout">
            <a:avLst>
              <a:gd name="adj1" fmla="val -51750"/>
              <a:gd name="adj2" fmla="val 47598"/>
            </a:avLst>
          </a:prstGeom>
          <a:solidFill>
            <a:schemeClr val="accent3">
              <a:lumMod val="20000"/>
              <a:lumOff val="80000"/>
            </a:schemeClr>
          </a:solidFill>
          <a:ln w="28575">
            <a:solidFill>
              <a:srgbClr val="3C40D4"/>
            </a:solidFill>
            <a:miter lim="800000"/>
            <a:headEnd/>
            <a:tailEnd/>
          </a:ln>
        </p:spPr>
        <p:txBody>
          <a:bodyPr rot="0" vert="horz" wrap="square" lIns="91440" tIns="45720" rIns="91440" bIns="45720" anchor="t" anchorCtr="0" upright="1">
            <a:noAutofit/>
          </a:bodyPr>
          <a:lstStyle/>
          <a:p>
            <a:pPr>
              <a:lnSpc>
                <a:spcPct val="107000"/>
              </a:lnSpc>
              <a:spcAft>
                <a:spcPts val="800"/>
              </a:spcAft>
              <a:buNone/>
            </a:pP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3F6E1031-4D07-46C2-97C7-1D23A147277C}"/>
              </a:ext>
            </a:extLst>
          </p:cNvPr>
          <p:cNvSpPr txBox="1"/>
          <p:nvPr/>
        </p:nvSpPr>
        <p:spPr>
          <a:xfrm>
            <a:off x="2861001" y="4349724"/>
            <a:ext cx="2928352" cy="830997"/>
          </a:xfrm>
          <a:prstGeom prst="rect">
            <a:avLst/>
          </a:prstGeom>
          <a:noFill/>
        </p:spPr>
        <p:txBody>
          <a:bodyPr wrap="square">
            <a:spAutoFit/>
          </a:bodyPr>
          <a:lstStyle/>
          <a:p>
            <a:pPr algn="ctr"/>
            <a:r>
              <a:rPr kumimoji="0" lang="ru-RU" sz="2400" b="0" i="0" u="sng" strike="noStrike" kern="1200" cap="none" spc="0" normalizeH="0" baseline="0" noProof="0" dirty="0">
                <a:ln>
                  <a:noFill/>
                </a:ln>
                <a:solidFill>
                  <a:srgbClr val="3C40D4"/>
                </a:solidFill>
                <a:effectLst/>
                <a:uLnTx/>
                <a:uFillTx/>
                <a:latin typeface="Calibri" panose="020F0502020204030204"/>
                <a:ea typeface="+mn-ea"/>
                <a:cs typeface="+mn-cs"/>
              </a:rPr>
              <a:t>Игра </a:t>
            </a:r>
          </a:p>
          <a:p>
            <a:pPr algn="ctr"/>
            <a:r>
              <a:rPr kumimoji="0" lang="ru-RU" sz="2400" b="0" i="0" u="sng" strike="noStrike" kern="1200" cap="none" spc="0" normalizeH="0" baseline="0" noProof="0" dirty="0">
                <a:ln>
                  <a:noFill/>
                </a:ln>
                <a:solidFill>
                  <a:srgbClr val="3C40D4"/>
                </a:solidFill>
                <a:effectLst/>
                <a:uLnTx/>
                <a:uFillTx/>
                <a:latin typeface="Calibri" panose="020F0502020204030204"/>
                <a:ea typeface="+mn-ea"/>
                <a:cs typeface="+mn-cs"/>
              </a:rPr>
              <a:t>"Камни в пустыне"</a:t>
            </a:r>
          </a:p>
        </p:txBody>
      </p:sp>
      <p:sp>
        <p:nvSpPr>
          <p:cNvPr id="33" name="TextBox 32">
            <a:extLst>
              <a:ext uri="{FF2B5EF4-FFF2-40B4-BE49-F238E27FC236}">
                <a16:creationId xmlns:a16="http://schemas.microsoft.com/office/drawing/2014/main" id="{EA338891-A8DA-43ED-AFA6-291085A8A536}"/>
              </a:ext>
            </a:extLst>
          </p:cNvPr>
          <p:cNvSpPr txBox="1"/>
          <p:nvPr/>
        </p:nvSpPr>
        <p:spPr>
          <a:xfrm>
            <a:off x="3095920" y="5008426"/>
            <a:ext cx="2985247" cy="1477328"/>
          </a:xfrm>
          <a:prstGeom prst="rect">
            <a:avLst/>
          </a:prstGeom>
          <a:noFill/>
        </p:spPr>
        <p:txBody>
          <a:bodyPr wrap="square" rtlCol="0">
            <a:spAutoFit/>
          </a:bodyPr>
          <a:lstStyle/>
          <a:p>
            <a:r>
              <a:rPr lang="ru-RU" dirty="0">
                <a:solidFill>
                  <a:srgbClr val="3C40D4"/>
                </a:solidFill>
              </a:rPr>
              <a:t>Игра развивает образное мышление, внимание, произвольную память, навыки общения, принятие  на себя роли ведущего</a:t>
            </a:r>
          </a:p>
        </p:txBody>
      </p:sp>
      <p:pic>
        <p:nvPicPr>
          <p:cNvPr id="3" name="Рисунок 2">
            <a:extLst>
              <a:ext uri="{FF2B5EF4-FFF2-40B4-BE49-F238E27FC236}">
                <a16:creationId xmlns:a16="http://schemas.microsoft.com/office/drawing/2014/main" id="{027BF3E9-20F4-4A1E-B91F-99B99517DEF7}"/>
              </a:ext>
            </a:extLst>
          </p:cNvPr>
          <p:cNvPicPr>
            <a:picLocks noChangeAspect="1"/>
          </p:cNvPicPr>
          <p:nvPr/>
        </p:nvPicPr>
        <p:blipFill>
          <a:blip r:embed="rId10"/>
          <a:stretch>
            <a:fillRect/>
          </a:stretch>
        </p:blipFill>
        <p:spPr>
          <a:xfrm>
            <a:off x="158345" y="1432450"/>
            <a:ext cx="3128858" cy="2346644"/>
          </a:xfrm>
          <a:prstGeom prst="rect">
            <a:avLst/>
          </a:prstGeom>
        </p:spPr>
      </p:pic>
      <p:sp>
        <p:nvSpPr>
          <p:cNvPr id="4" name="Облачко с текстом: овальное 3">
            <a:extLst>
              <a:ext uri="{FF2B5EF4-FFF2-40B4-BE49-F238E27FC236}">
                <a16:creationId xmlns:a16="http://schemas.microsoft.com/office/drawing/2014/main" id="{DAAF07F3-E8D3-C6E2-8882-4745747DF1C9}"/>
              </a:ext>
            </a:extLst>
          </p:cNvPr>
          <p:cNvSpPr>
            <a:spLocks noChangeArrowheads="1"/>
          </p:cNvSpPr>
          <p:nvPr/>
        </p:nvSpPr>
        <p:spPr bwMode="auto">
          <a:xfrm flipH="1" flipV="1">
            <a:off x="5925399" y="2217723"/>
            <a:ext cx="3605981" cy="2118374"/>
          </a:xfrm>
          <a:prstGeom prst="wedgeEllipseCallout">
            <a:avLst>
              <a:gd name="adj1" fmla="val -50634"/>
              <a:gd name="adj2" fmla="val 51028"/>
            </a:avLst>
          </a:prstGeom>
          <a:solidFill>
            <a:schemeClr val="accent6">
              <a:lumMod val="20000"/>
              <a:lumOff val="80000"/>
            </a:schemeClr>
          </a:solidFill>
          <a:ln w="28575">
            <a:solidFill>
              <a:srgbClr val="F43880"/>
            </a:solidFill>
            <a:miter lim="800000"/>
            <a:headEnd/>
            <a:tailEnd/>
          </a:ln>
        </p:spPr>
        <p:txBody>
          <a:bodyPr rot="0" vert="horz" wrap="square" lIns="91440" tIns="45720" rIns="91440" bIns="45720" anchor="t" anchorCtr="0" upright="1">
            <a:noAutofit/>
          </a:bodyPr>
          <a:lstStyle/>
          <a:p>
            <a:pPr>
              <a:lnSpc>
                <a:spcPct val="107000"/>
              </a:lnSpc>
              <a:spcAft>
                <a:spcPts val="800"/>
              </a:spcAft>
              <a:buNone/>
            </a:pP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FEBF6BF-3125-C38B-5EF2-F2E92A61002E}"/>
              </a:ext>
            </a:extLst>
          </p:cNvPr>
          <p:cNvSpPr txBox="1"/>
          <p:nvPr/>
        </p:nvSpPr>
        <p:spPr>
          <a:xfrm>
            <a:off x="5941894" y="2571510"/>
            <a:ext cx="360598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CB2F5F"/>
                </a:solidFill>
                <a:effectLst/>
                <a:uLnTx/>
                <a:uFillTx/>
                <a:latin typeface="Calibri" panose="020F0502020204030204" pitchFamily="34" charset="0"/>
                <a:ea typeface="+mn-ea"/>
                <a:cs typeface="+mn-cs"/>
              </a:rPr>
              <a:t>Игра предназначена для формирования психологической устойчивости, игровой активности и взаимодействия, развития творческого мышления и связанной речи </a:t>
            </a:r>
            <a:endPar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5" name="Content Placeholder 2">
            <a:extLst>
              <a:ext uri="{FF2B5EF4-FFF2-40B4-BE49-F238E27FC236}">
                <a16:creationId xmlns:a16="http://schemas.microsoft.com/office/drawing/2014/main" id="{E417CA4A-7294-F131-D72E-AB749EE3A5AE}"/>
              </a:ext>
            </a:extLst>
          </p:cNvPr>
          <p:cNvSpPr txBox="1">
            <a:spLocks/>
          </p:cNvSpPr>
          <p:nvPr/>
        </p:nvSpPr>
        <p:spPr>
          <a:xfrm>
            <a:off x="6236673" y="2302611"/>
            <a:ext cx="3016422" cy="461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2400" u="sng" dirty="0">
                <a:solidFill>
                  <a:srgbClr val="CB2F5F"/>
                </a:solidFill>
              </a:rPr>
              <a:t>«Сказки на песке» </a:t>
            </a:r>
          </a:p>
        </p:txBody>
      </p:sp>
    </p:spTree>
    <p:extLst>
      <p:ext uri="{BB962C8B-B14F-4D97-AF65-F5344CB8AC3E}">
        <p14:creationId xmlns:p14="http://schemas.microsoft.com/office/powerpoint/2010/main" val="361816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AEEA4-E604-4AE4-79AF-B005D9809199}"/>
              </a:ext>
            </a:extLst>
          </p:cNvPr>
          <p:cNvSpPr>
            <a:spLocks noGrp="1"/>
          </p:cNvSpPr>
          <p:nvPr>
            <p:ph type="title"/>
          </p:nvPr>
        </p:nvSpPr>
        <p:spPr>
          <a:xfrm>
            <a:off x="4381432" y="0"/>
            <a:ext cx="2670158" cy="1191249"/>
          </a:xfrm>
        </p:spPr>
        <p:txBody>
          <a:bodyPr/>
          <a:lstStyle/>
          <a:p>
            <a:r>
              <a:rPr lang="ru-RU" dirty="0">
                <a:solidFill>
                  <a:srgbClr val="CB2F5F"/>
                </a:solidFill>
              </a:rPr>
              <a:t>РЕСУРСЫ</a:t>
            </a:r>
          </a:p>
        </p:txBody>
      </p:sp>
      <p:sp>
        <p:nvSpPr>
          <p:cNvPr id="3" name="Content Placeholder 2">
            <a:extLst>
              <a:ext uri="{FF2B5EF4-FFF2-40B4-BE49-F238E27FC236}">
                <a16:creationId xmlns:a16="http://schemas.microsoft.com/office/drawing/2014/main" id="{79EAE947-E493-AC52-E5FF-AA7F3CC4F80C}"/>
              </a:ext>
            </a:extLst>
          </p:cNvPr>
          <p:cNvSpPr>
            <a:spLocks noGrp="1"/>
          </p:cNvSpPr>
          <p:nvPr>
            <p:ph idx="1"/>
          </p:nvPr>
        </p:nvSpPr>
        <p:spPr>
          <a:xfrm>
            <a:off x="580734" y="1276749"/>
            <a:ext cx="10731191" cy="4533933"/>
          </a:xfrm>
        </p:spPr>
        <p:txBody>
          <a:bodyPr/>
          <a:lstStyle/>
          <a:p>
            <a:pPr marL="0" indent="0">
              <a:buNone/>
            </a:pPr>
            <a:r>
              <a:rPr kumimoji="0" lang="ru-RU" sz="3400" b="1" i="0" u="none" strike="noStrike" kern="1200" cap="none" spc="0" normalizeH="0" baseline="0" noProof="0" dirty="0">
                <a:ln>
                  <a:noFill/>
                </a:ln>
                <a:solidFill>
                  <a:srgbClr val="CB2F5F"/>
                </a:solidFill>
                <a:effectLst/>
                <a:uLnTx/>
                <a:uFillTx/>
                <a:latin typeface="Calibri Light" panose="020F0302020204030204"/>
                <a:ea typeface="+mj-ea"/>
                <a:cs typeface="+mj-cs"/>
              </a:rPr>
              <a:t>Видеофрагменты  применения авторской разработки:</a:t>
            </a:r>
          </a:p>
          <a:p>
            <a:pPr marL="0" indent="0">
              <a:buNone/>
            </a:pPr>
            <a:endParaRPr kumimoji="0" lang="ru-RU" sz="2000" b="1" i="0" u="none" strike="noStrike" kern="1200" cap="none" spc="0" normalizeH="0" baseline="0" noProof="0" dirty="0">
              <a:ln>
                <a:noFill/>
              </a:ln>
              <a:solidFill>
                <a:srgbClr val="CB2F5F"/>
              </a:solidFill>
              <a:effectLst/>
              <a:uLnTx/>
              <a:uFillTx/>
              <a:latin typeface="Calibri Light" panose="020F0302020204030204"/>
              <a:ea typeface="+mj-ea"/>
              <a:cs typeface="+mj-cs"/>
            </a:endParaRPr>
          </a:p>
          <a:p>
            <a:pPr marL="514350" indent="-514350">
              <a:buAutoNum type="arabicPeriod"/>
            </a:pPr>
            <a:r>
              <a:rPr lang="ru-RU" dirty="0">
                <a:solidFill>
                  <a:srgbClr val="CB2F5F"/>
                </a:solidFill>
              </a:rPr>
              <a:t>Презентация пособия «Речевая полянка </a:t>
            </a:r>
            <a:r>
              <a:rPr lang="en-US" dirty="0">
                <a:solidFill>
                  <a:srgbClr val="3C40D4"/>
                </a:solidFill>
                <a:hlinkClick r:id="rId2">
                  <a:extLst>
                    <a:ext uri="{A12FA001-AC4F-418D-AE19-62706E023703}">
                      <ahyp:hlinkClr xmlns:ahyp="http://schemas.microsoft.com/office/drawing/2018/hyperlinkcolor" val="tx"/>
                    </a:ext>
                  </a:extLst>
                </a:hlinkClick>
              </a:rPr>
              <a:t>https://cloud.mail.ru/public/wxsS/4CEy35sNa</a:t>
            </a:r>
            <a:r>
              <a:rPr lang="ru-RU" dirty="0">
                <a:solidFill>
                  <a:srgbClr val="3C40D4"/>
                </a:solidFill>
              </a:rPr>
              <a:t> </a:t>
            </a:r>
          </a:p>
          <a:p>
            <a:pPr marL="514350" indent="-514350">
              <a:buAutoNum type="arabicPeriod"/>
            </a:pPr>
            <a:r>
              <a:rPr kumimoji="0" lang="ru-RU" sz="2800" b="0" i="0" u="none" strike="noStrike" kern="1200" cap="none" spc="0" normalizeH="0" baseline="0" noProof="0" dirty="0">
                <a:ln>
                  <a:noFill/>
                </a:ln>
                <a:solidFill>
                  <a:srgbClr val="CB2F5F"/>
                </a:solidFill>
                <a:effectLst/>
                <a:uLnTx/>
                <a:uFillTx/>
                <a:latin typeface="Calibri" panose="020F0502020204030204"/>
                <a:ea typeface="+mn-ea"/>
                <a:cs typeface="+mn-cs"/>
              </a:rPr>
              <a:t>Фрагмент занятия на «Речевой полянке»</a:t>
            </a:r>
            <a:r>
              <a:rPr kumimoji="0" lang="en-US" sz="2800" b="0" i="0" u="none" strike="noStrike" kern="1200" cap="none" spc="0" normalizeH="0" baseline="0" noProof="0" dirty="0">
                <a:ln>
                  <a:noFill/>
                </a:ln>
                <a:solidFill>
                  <a:srgbClr val="CB2F5F"/>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3C40D4"/>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https://cloud.mail.ru/public/QR6e/8JJsdbPjY</a:t>
            </a:r>
            <a:r>
              <a:rPr kumimoji="0" lang="ru-RU" sz="2800" b="0" i="0" u="none" strike="noStrike" kern="1200" cap="none" spc="0" normalizeH="0" baseline="0" noProof="0" dirty="0">
                <a:ln>
                  <a:noFill/>
                </a:ln>
                <a:solidFill>
                  <a:srgbClr val="3C40D4"/>
                </a:solidFill>
                <a:effectLst/>
                <a:uLnTx/>
                <a:uFillTx/>
                <a:latin typeface="Calibri" panose="020F0502020204030204"/>
                <a:ea typeface="+mn-ea"/>
                <a:cs typeface="+mn-cs"/>
              </a:rPr>
              <a:t> </a:t>
            </a:r>
          </a:p>
          <a:p>
            <a:pPr marL="514350" indent="-514350">
              <a:buAutoNum type="arabicPeriod"/>
            </a:pPr>
            <a:r>
              <a:rPr lang="ru-RU" dirty="0">
                <a:solidFill>
                  <a:srgbClr val="CB2F5F"/>
                </a:solidFill>
              </a:rPr>
              <a:t>Фрагмент занятия «Сказки на песке»</a:t>
            </a:r>
            <a:r>
              <a:rPr lang="en-US" dirty="0">
                <a:solidFill>
                  <a:srgbClr val="CB2F5F"/>
                </a:solidFill>
              </a:rPr>
              <a:t> </a:t>
            </a:r>
            <a:r>
              <a:rPr lang="en-US" dirty="0">
                <a:solidFill>
                  <a:srgbClr val="3C40D4"/>
                </a:solidFill>
                <a:hlinkClick r:id="rId4">
                  <a:extLst>
                    <a:ext uri="{A12FA001-AC4F-418D-AE19-62706E023703}">
                      <ahyp:hlinkClr xmlns:ahyp="http://schemas.microsoft.com/office/drawing/2018/hyperlinkcolor" val="tx"/>
                    </a:ext>
                  </a:extLst>
                </a:hlinkClick>
              </a:rPr>
              <a:t>https://cloud.mail.ru/public/g2qG/nUmNuPh7Z</a:t>
            </a:r>
            <a:r>
              <a:rPr lang="ru-RU" dirty="0">
                <a:solidFill>
                  <a:srgbClr val="3C40D4"/>
                </a:solidFill>
              </a:rPr>
              <a:t> </a:t>
            </a:r>
          </a:p>
        </p:txBody>
      </p:sp>
      <p:pic>
        <p:nvPicPr>
          <p:cNvPr id="4" name="Рисунок 3">
            <a:extLst>
              <a:ext uri="{FF2B5EF4-FFF2-40B4-BE49-F238E27FC236}">
                <a16:creationId xmlns:a16="http://schemas.microsoft.com/office/drawing/2014/main" id="{463FEBC1-76D4-122D-61B9-B06F6CE05D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5098"/>
            <a:ext cx="1409073" cy="1409073"/>
          </a:xfrm>
          <a:prstGeom prst="rect">
            <a:avLst/>
          </a:prstGeom>
        </p:spPr>
      </p:pic>
      <p:pic>
        <p:nvPicPr>
          <p:cNvPr id="5" name="Рисунок 4">
            <a:extLst>
              <a:ext uri="{FF2B5EF4-FFF2-40B4-BE49-F238E27FC236}">
                <a16:creationId xmlns:a16="http://schemas.microsoft.com/office/drawing/2014/main" id="{3E889961-8D1A-599D-E782-C2BB6A9E54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582" y="0"/>
            <a:ext cx="784984" cy="465885"/>
          </a:xfrm>
          <a:prstGeom prst="rect">
            <a:avLst/>
          </a:prstGeom>
        </p:spPr>
      </p:pic>
      <p:pic>
        <p:nvPicPr>
          <p:cNvPr id="6" name="Рисунок 5">
            <a:extLst>
              <a:ext uri="{FF2B5EF4-FFF2-40B4-BE49-F238E27FC236}">
                <a16:creationId xmlns:a16="http://schemas.microsoft.com/office/drawing/2014/main" id="{436DE005-1B44-3A61-2489-C7918D41F8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66854" y="6145426"/>
            <a:ext cx="1425146" cy="712573"/>
          </a:xfrm>
          <a:prstGeom prst="rect">
            <a:avLst/>
          </a:prstGeom>
        </p:spPr>
      </p:pic>
      <p:pic>
        <p:nvPicPr>
          <p:cNvPr id="7" name="Рисунок 6">
            <a:extLst>
              <a:ext uri="{FF2B5EF4-FFF2-40B4-BE49-F238E27FC236}">
                <a16:creationId xmlns:a16="http://schemas.microsoft.com/office/drawing/2014/main" id="{4F467FFE-5156-B5FC-F83C-567FA76B1B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75772" y="6059926"/>
            <a:ext cx="1135449" cy="171001"/>
          </a:xfrm>
          <a:prstGeom prst="rect">
            <a:avLst/>
          </a:prstGeom>
        </p:spPr>
      </p:pic>
      <p:pic>
        <p:nvPicPr>
          <p:cNvPr id="8" name="Рисунок 7">
            <a:extLst>
              <a:ext uri="{FF2B5EF4-FFF2-40B4-BE49-F238E27FC236}">
                <a16:creationId xmlns:a16="http://schemas.microsoft.com/office/drawing/2014/main" id="{B26F7CA3-F11D-811C-91BD-30D5ACF821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25881" y="6234502"/>
            <a:ext cx="435232" cy="163852"/>
          </a:xfrm>
          <a:prstGeom prst="rect">
            <a:avLst/>
          </a:prstGeom>
        </p:spPr>
      </p:pic>
    </p:spTree>
    <p:extLst>
      <p:ext uri="{BB962C8B-B14F-4D97-AF65-F5344CB8AC3E}">
        <p14:creationId xmlns:p14="http://schemas.microsoft.com/office/powerpoint/2010/main" val="113454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Красный и фиолетовый">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678</Words>
  <Application>Microsoft Office PowerPoint</Application>
  <PresentationFormat>Широкоэкранный</PresentationFormat>
  <Paragraphs>93</Paragraphs>
  <Slides>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Calibri</vt:lpstr>
      <vt:lpstr>Calibri Light</vt:lpstr>
      <vt:lpstr>Times New Roman</vt:lpstr>
      <vt:lpstr>Office Theme</vt:lpstr>
      <vt:lpstr>Педагогические находки «Звукология речи» </vt:lpstr>
      <vt:lpstr>I блок Сенсомоторные игры</vt:lpstr>
      <vt:lpstr>II блок Речевые игры </vt:lpstr>
      <vt:lpstr>III блок Игры на развитие когнитивных функций </vt:lpstr>
      <vt:lpstr>IV блок Социально-коммуникативные игры </vt:lpstr>
      <vt:lpstr>РЕСУРСЫ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Синяя абстракция2, presentation-creation.ru</dc:title>
  <dc:creator>User Obstinate</dc:creator>
  <cp:lastModifiedBy>Светлана Коссе</cp:lastModifiedBy>
  <cp:revision>62</cp:revision>
  <dcterms:created xsi:type="dcterms:W3CDTF">2023-08-23T11:31:43Z</dcterms:created>
  <dcterms:modified xsi:type="dcterms:W3CDTF">2026-02-17T16:05:27Z</dcterms:modified>
</cp:coreProperties>
</file>